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9"/>
  </p:notesMasterIdLst>
  <p:sldIdLst>
    <p:sldId id="263" r:id="rId6"/>
    <p:sldId id="416" r:id="rId7"/>
    <p:sldId id="414" r:id="rId8"/>
    <p:sldId id="430" r:id="rId9"/>
    <p:sldId id="265" r:id="rId10"/>
    <p:sldId id="262" r:id="rId11"/>
    <p:sldId id="427" r:id="rId12"/>
    <p:sldId id="260" r:id="rId13"/>
    <p:sldId id="480" r:id="rId14"/>
    <p:sldId id="481" r:id="rId15"/>
    <p:sldId id="494" r:id="rId16"/>
    <p:sldId id="495" r:id="rId17"/>
    <p:sldId id="496" r:id="rId18"/>
    <p:sldId id="465" r:id="rId19"/>
    <p:sldId id="497" r:id="rId20"/>
    <p:sldId id="498" r:id="rId21"/>
    <p:sldId id="499" r:id="rId22"/>
    <p:sldId id="503" r:id="rId23"/>
    <p:sldId id="500" r:id="rId24"/>
    <p:sldId id="501" r:id="rId25"/>
    <p:sldId id="502" r:id="rId26"/>
    <p:sldId id="493" r:id="rId27"/>
    <p:sldId id="462" r:id="rId2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68730-6E8F-6E30-5415-38971E502C24}" v="5" dt="2024-02-09T16:37:55.0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019"/>
    <p:restoredTop sz="74697"/>
  </p:normalViewPr>
  <p:slideViewPr>
    <p:cSldViewPr snapToGrid="0">
      <p:cViewPr varScale="1">
        <p:scale>
          <a:sx n="74" d="100"/>
          <a:sy n="74" d="100"/>
        </p:scale>
        <p:origin x="1194" y="294"/>
      </p:cViewPr>
      <p:guideLst/>
    </p:cSldViewPr>
  </p:slideViewPr>
  <p:notesTextViewPr>
    <p:cViewPr>
      <p:scale>
        <a:sx n="1" d="1"/>
        <a:sy n="1" d="1"/>
      </p:scale>
      <p:origin x="0" y="0"/>
    </p:cViewPr>
  </p:notesTextViewPr>
  <p:notesViewPr>
    <p:cSldViewPr snapToGrid="0">
      <p:cViewPr varScale="1">
        <p:scale>
          <a:sx n="80" d="100"/>
          <a:sy n="80" d="100"/>
        </p:scale>
        <p:origin x="3888"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20DB8C5-D92C-1A47-9362-26053D53F804}" type="datetimeFigureOut">
              <a:rPr lang="en-US" smtClean="0"/>
              <a:t>1/28/2025</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46"/>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Read out the slide or ask a participant to read it out.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22105663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“In our Listening Module, we talked about preparing ourselves to listen. One aspect of this was minimizing internal and external distractions. This is especially important for preventing crises. As Peer Supporters, we need to ensure that we are practicing Self Awareness by acknowledging and minimizing distractions </a:t>
            </a:r>
            <a:r>
              <a:rPr lang="en-US" sz="1300" i="1" dirty="0">
                <a:ea typeface="Calibri" panose="020F0502020204030204" pitchFamily="34" charset="0"/>
                <a:cs typeface="Times New Roman" panose="02020603050405020304" pitchFamily="18" charset="0"/>
              </a:rPr>
              <a:t>and </a:t>
            </a:r>
            <a:r>
              <a:rPr lang="en-US" sz="1300" dirty="0">
                <a:ea typeface="Calibri" panose="020F0502020204030204" pitchFamily="34" charset="0"/>
                <a:cs typeface="Times New Roman" panose="02020603050405020304" pitchFamily="18" charset="0"/>
              </a:rPr>
              <a:t>paying attention to our emotional/mental/physical state before a Peer meeting.”</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Read out the slide or ask a participant to read it out. </a:t>
            </a:r>
            <a:endParaRPr lang="en-CA"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13647582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Read out the slide or ask a participant to read it out.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40924960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7"/>
            <a:ext cx="5852160" cy="4202147"/>
          </a:xfrm>
        </p:spPr>
        <p:txBody>
          <a:bodyPr/>
          <a:lstStyle/>
          <a:p>
            <a:r>
              <a:rPr lang="en-US" sz="1300" b="1" dirty="0"/>
              <a:t>TRAINER</a:t>
            </a:r>
          </a:p>
          <a:p>
            <a:endParaRPr lang="en-US" sz="1300" b="1" dirty="0"/>
          </a:p>
          <a:p>
            <a:pPr defTabSz="966612">
              <a:defRPr/>
            </a:pPr>
            <a:r>
              <a:rPr lang="en-US" sz="1300" dirty="0">
                <a:ea typeface="Calibri" panose="020F0502020204030204" pitchFamily="34" charset="0"/>
                <a:cs typeface="Times New Roman" panose="02020603050405020304" pitchFamily="18" charset="0"/>
              </a:rPr>
              <a:t>“Before a crisis occurs, ask your Peer about things that help them during a crisis.”</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Read out the slide.</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CA" sz="1300" dirty="0">
              <a:latin typeface="Calibri" panose="020F0502020204030204" pitchFamily="34" charset="0"/>
              <a:cs typeface="Times New Roman" panose="02020603050405020304" pitchFamily="18" charset="0"/>
            </a:endParaRPr>
          </a:p>
          <a:p>
            <a:pPr>
              <a:lnSpc>
                <a:spcPct val="107000"/>
              </a:lnSpc>
              <a:spcAft>
                <a:spcPts val="846"/>
              </a:spcAft>
            </a:pPr>
            <a:r>
              <a:rPr lang="en-US" sz="1300" dirty="0">
                <a:ea typeface="Calibri" panose="020F0502020204030204" pitchFamily="34" charset="0"/>
                <a:cs typeface="Times New Roman" panose="02020603050405020304" pitchFamily="18" charset="0"/>
              </a:rPr>
              <a:t>“If your Peer feels angry, one instinct is to become defensive or feel that anger yourself. These emotions can be felt and acknowledged, but they shouldn’t be acted on. If necessary—and possible—take a moment to breathe and remember that your Peer’s anger is not necessarily about you or your relationship with them. Think back to your crisis plan.” </a:t>
            </a:r>
          </a:p>
          <a:p>
            <a:pPr>
              <a:lnSpc>
                <a:spcPct val="107000"/>
              </a:lnSpc>
              <a:spcAft>
                <a:spcPts val="846"/>
              </a:spcAft>
            </a:pPr>
            <a:r>
              <a:rPr lang="en-US" sz="1300" dirty="0">
                <a:ea typeface="Calibri" panose="020F0502020204030204" pitchFamily="34" charset="0"/>
                <a:cs typeface="Times New Roman" panose="02020603050405020304" pitchFamily="18" charset="0"/>
              </a:rPr>
              <a:t>“</a:t>
            </a:r>
            <a:r>
              <a:rPr lang="en-CA" sz="1300" dirty="0">
                <a:ea typeface="Calibri" panose="020F0502020204030204" pitchFamily="34" charset="0"/>
                <a:cs typeface="Times New Roman" panose="02020603050405020304" pitchFamily="18" charset="0"/>
              </a:rPr>
              <a:t>A Wellness Recovery Action Plan (</a:t>
            </a:r>
            <a:r>
              <a:rPr lang="en-CA" sz="1300" dirty="0" err="1">
                <a:ea typeface="Calibri" panose="020F0502020204030204" pitchFamily="34" charset="0"/>
                <a:cs typeface="Times New Roman" panose="02020603050405020304" pitchFamily="18" charset="0"/>
              </a:rPr>
              <a:t>www.mentalhealthrecovery.com</a:t>
            </a:r>
            <a:r>
              <a:rPr lang="en-CA" sz="1300" dirty="0">
                <a:ea typeface="Calibri" panose="020F0502020204030204" pitchFamily="34" charset="0"/>
                <a:cs typeface="Times New Roman" panose="02020603050405020304" pitchFamily="18" charset="0"/>
              </a:rPr>
              <a:t>) is an example of a supportive approach that includes crisis planning.”</a:t>
            </a:r>
          </a:p>
          <a:p>
            <a:pPr>
              <a:lnSpc>
                <a:spcPct val="107000"/>
              </a:lnSpc>
              <a:spcAft>
                <a:spcPts val="846"/>
              </a:spcAft>
            </a:pPr>
            <a:r>
              <a:rPr lang="en-CA" sz="1300" b="1" dirty="0">
                <a:ea typeface="Calibri" panose="020F0502020204030204" pitchFamily="34" charset="0"/>
                <a:cs typeface="Times New Roman" panose="02020603050405020304" pitchFamily="18" charset="0"/>
              </a:rPr>
              <a:t>You should be about halfway through your allotted time.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3752998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b="1" dirty="0">
                <a:latin typeface="Verdana"/>
                <a:ea typeface="Calibri"/>
                <a:cs typeface="Times New Roman" panose="02020603050405020304" pitchFamily="18" charset="0"/>
              </a:rPr>
              <a:t>COORDINATOR</a:t>
            </a:r>
            <a:endParaRPr lang="en-US" b="1"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CA" dirty="0">
                <a:effectLst/>
                <a:latin typeface="Verdana" panose="020B0604030504040204" pitchFamily="34" charset="0"/>
                <a:ea typeface="Calibri" panose="020F0502020204030204" pitchFamily="34" charset="0"/>
                <a:cs typeface="Times New Roman" panose="02020603050405020304" pitchFamily="18" charset="0"/>
              </a:rPr>
              <a:t>“Part of devising a plan involves self-awareness through reflection. Take 2-3 minutes to answer the following questions and then we will break into small groups and share.”</a:t>
            </a:r>
            <a:endParaRPr lang="en-CA"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12224603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Read out the slides.</a:t>
            </a:r>
          </a:p>
          <a:p>
            <a:pPr>
              <a:lnSpc>
                <a:spcPct val="107000"/>
              </a:lnSpc>
              <a:spcAft>
                <a:spcPts val="846"/>
              </a:spcAft>
            </a:pPr>
            <a:r>
              <a:rPr lang="en-US" sz="1300" dirty="0">
                <a:ea typeface="Calibri" panose="020F0502020204030204" pitchFamily="34" charset="0"/>
                <a:cs typeface="Times New Roman" panose="02020603050405020304" pitchFamily="18" charset="0"/>
              </a:rPr>
              <a:t>Remind the participants that they are using the active listening skills we practiced in Module 9.</a:t>
            </a:r>
          </a:p>
          <a:p>
            <a:pPr>
              <a:lnSpc>
                <a:spcPct val="107000"/>
              </a:lnSpc>
              <a:spcAft>
                <a:spcPts val="846"/>
              </a:spcAft>
            </a:pPr>
            <a:r>
              <a:rPr lang="en-US" sz="1300" dirty="0">
                <a:ea typeface="Calibri" panose="020F0502020204030204" pitchFamily="34" charset="0"/>
                <a:cs typeface="Times New Roman" panose="02020603050405020304" pitchFamily="18" charset="0"/>
              </a:rPr>
              <a:t>Remember that everyone is going to respond to crises differently and that’s why it helps to have these conversations </a:t>
            </a:r>
            <a:r>
              <a:rPr lang="en-US" sz="1300" i="1" dirty="0">
                <a:ea typeface="Calibri" panose="020F0502020204030204" pitchFamily="34" charset="0"/>
                <a:cs typeface="Times New Roman" panose="02020603050405020304" pitchFamily="18" charset="0"/>
              </a:rPr>
              <a:t>before</a:t>
            </a:r>
            <a:r>
              <a:rPr lang="en-US" sz="1300" dirty="0">
                <a:ea typeface="Calibri" panose="020F0502020204030204" pitchFamily="34" charset="0"/>
                <a:cs typeface="Times New Roman" panose="02020603050405020304" pitchFamily="18" charset="0"/>
              </a:rPr>
              <a:t> a crisis occurs.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ea typeface="Calibri" panose="020F0502020204030204" pitchFamily="34" charset="0"/>
                <a:cs typeface="Times New Roman" panose="02020603050405020304" pitchFamily="18" charset="0"/>
              </a:rPr>
              <a:t>Go through each point with the participants. Make sure to stop and ask if there are any questions or if anyone has anything that they would like to add.</a:t>
            </a:r>
          </a:p>
          <a:p>
            <a:pPr>
              <a:lnSpc>
                <a:spcPct val="107000"/>
              </a:lnSpc>
              <a:spcAft>
                <a:spcPts val="846"/>
              </a:spcAft>
            </a:pPr>
            <a:r>
              <a:rPr lang="en-US" sz="1300" dirty="0">
                <a:ea typeface="Calibri" panose="020F0502020204030204" pitchFamily="34" charset="0"/>
                <a:cs typeface="Times New Roman" panose="02020603050405020304" pitchFamily="18" charset="0"/>
              </a:rPr>
              <a:t>Responding to a Crisis builds on everything we have discussed so far. It requires support, self-awareness, self-care, active listening, etc.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779232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Read out the slides.</a:t>
            </a:r>
          </a:p>
          <a:p>
            <a:pPr>
              <a:lnSpc>
                <a:spcPct val="107000"/>
              </a:lnSpc>
              <a:spcAft>
                <a:spcPts val="846"/>
              </a:spcAft>
            </a:pPr>
            <a:r>
              <a:rPr lang="en-US" sz="1300" dirty="0">
                <a:ea typeface="Calibri" panose="020F0502020204030204" pitchFamily="34" charset="0"/>
                <a:cs typeface="Times New Roman" panose="02020603050405020304" pitchFamily="18" charset="0"/>
              </a:rPr>
              <a:t>Remind the participants that they are using the active listening skills we practiced in Module 9.</a:t>
            </a:r>
          </a:p>
          <a:p>
            <a:pPr>
              <a:lnSpc>
                <a:spcPct val="107000"/>
              </a:lnSpc>
              <a:spcAft>
                <a:spcPts val="846"/>
              </a:spcAft>
            </a:pPr>
            <a:r>
              <a:rPr lang="en-US" sz="1300" dirty="0">
                <a:ea typeface="Calibri" panose="020F0502020204030204" pitchFamily="34" charset="0"/>
                <a:cs typeface="Times New Roman" panose="02020603050405020304" pitchFamily="18" charset="0"/>
              </a:rPr>
              <a:t>Remember that everyone is going to respond to crises differently and that’s why it helps to have these conversations </a:t>
            </a:r>
            <a:r>
              <a:rPr lang="en-US" sz="1300" i="1" dirty="0">
                <a:ea typeface="Calibri" panose="020F0502020204030204" pitchFamily="34" charset="0"/>
                <a:cs typeface="Times New Roman" panose="02020603050405020304" pitchFamily="18" charset="0"/>
              </a:rPr>
              <a:t>before</a:t>
            </a:r>
            <a:r>
              <a:rPr lang="en-US" sz="1300" dirty="0">
                <a:ea typeface="Calibri" panose="020F0502020204030204" pitchFamily="34" charset="0"/>
                <a:cs typeface="Times New Roman" panose="02020603050405020304" pitchFamily="18" charset="0"/>
              </a:rPr>
              <a:t> a crisis occurs.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ea typeface="Calibri" panose="020F0502020204030204" pitchFamily="34" charset="0"/>
                <a:cs typeface="Times New Roman" panose="02020603050405020304" pitchFamily="18" charset="0"/>
              </a:rPr>
              <a:t>Go through each point with the participants. Make sure to stop and ask if there are any questions or if anyone has anything that they would like to add.</a:t>
            </a:r>
          </a:p>
          <a:p>
            <a:pPr>
              <a:lnSpc>
                <a:spcPct val="107000"/>
              </a:lnSpc>
              <a:spcAft>
                <a:spcPts val="846"/>
              </a:spcAft>
            </a:pPr>
            <a:r>
              <a:rPr lang="en-US" sz="1300" dirty="0">
                <a:ea typeface="Calibri" panose="020F0502020204030204" pitchFamily="34" charset="0"/>
                <a:cs typeface="Times New Roman" panose="02020603050405020304" pitchFamily="18" charset="0"/>
              </a:rPr>
              <a:t>Responding to a Crisis builds on everything we have discussed so far. It requires support, self-awareness, self-care, active listening, etc.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7628130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Read out the slides.</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ea typeface="Calibri" panose="020F0502020204030204" pitchFamily="34" charset="0"/>
                <a:cs typeface="Times New Roman" panose="02020603050405020304" pitchFamily="18" charset="0"/>
              </a:rPr>
              <a:t>Remind the participants that they are using the active listening skills we practiced in Module 9.</a:t>
            </a:r>
          </a:p>
          <a:p>
            <a:pPr>
              <a:lnSpc>
                <a:spcPct val="107000"/>
              </a:lnSpc>
              <a:spcAft>
                <a:spcPts val="846"/>
              </a:spcAft>
            </a:pPr>
            <a:r>
              <a:rPr lang="en-US" sz="1300" dirty="0">
                <a:ea typeface="Calibri" panose="020F0502020204030204" pitchFamily="34" charset="0"/>
                <a:cs typeface="Times New Roman" panose="02020603050405020304" pitchFamily="18" charset="0"/>
              </a:rPr>
              <a:t>Remember that everyone is going to respond to crises differently and that’s why it helps to have these conversations </a:t>
            </a:r>
            <a:r>
              <a:rPr lang="en-US" sz="1300" i="1" dirty="0">
                <a:ea typeface="Calibri" panose="020F0502020204030204" pitchFamily="34" charset="0"/>
                <a:cs typeface="Times New Roman" panose="02020603050405020304" pitchFamily="18" charset="0"/>
              </a:rPr>
              <a:t>before</a:t>
            </a:r>
            <a:r>
              <a:rPr lang="en-US" sz="1300" dirty="0">
                <a:ea typeface="Calibri" panose="020F0502020204030204" pitchFamily="34" charset="0"/>
                <a:cs typeface="Times New Roman" panose="02020603050405020304" pitchFamily="18" charset="0"/>
              </a:rPr>
              <a:t> a crisis occurs.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ea typeface="Calibri" panose="020F0502020204030204" pitchFamily="34" charset="0"/>
                <a:cs typeface="Times New Roman" panose="02020603050405020304" pitchFamily="18" charset="0"/>
              </a:rPr>
              <a:t>Go through each point with the participants. Make sure to stop and ask if there are any questions or if anyone has anything that they would like to add.</a:t>
            </a:r>
          </a:p>
          <a:p>
            <a:pPr>
              <a:lnSpc>
                <a:spcPct val="107000"/>
              </a:lnSpc>
              <a:spcAft>
                <a:spcPts val="846"/>
              </a:spcAft>
            </a:pPr>
            <a:r>
              <a:rPr lang="en-US" sz="1300" dirty="0">
                <a:ea typeface="Calibri" panose="020F0502020204030204" pitchFamily="34" charset="0"/>
                <a:cs typeface="Times New Roman" panose="02020603050405020304" pitchFamily="18" charset="0"/>
              </a:rPr>
              <a:t>Responding to a Crisis builds on everything we have discussed so far. It requires support, self-awareness, self-care, active listening, etc.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17</a:t>
            </a:fld>
            <a:endParaRPr lang="en-US"/>
          </a:p>
        </p:txBody>
      </p:sp>
    </p:spTree>
    <p:extLst>
      <p:ext uri="{BB962C8B-B14F-4D97-AF65-F5344CB8AC3E}">
        <p14:creationId xmlns:p14="http://schemas.microsoft.com/office/powerpoint/2010/main" val="30955707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024C7-D90E-2BDF-27D1-CAEE23C371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1CAFE4-EAF1-04A8-9522-3241A2BFB2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819286-13A6-EB64-70EC-330E1A83C14E}"/>
              </a:ext>
            </a:extLst>
          </p:cNvPr>
          <p:cNvSpPr>
            <a:spLocks noGrp="1"/>
          </p:cNvSpPr>
          <p:nvPr>
            <p:ph type="body" idx="1"/>
          </p:nvPr>
        </p:nvSpPr>
        <p:spPr/>
        <p:txBody>
          <a:bodyPr/>
          <a:lstStyle/>
          <a:p>
            <a:r>
              <a:rPr lang="en-US" sz="1300" b="1" dirty="0"/>
              <a:t>TRAINER</a:t>
            </a: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Canada’s Crisis Line is now 9-8-8. If in crisis, peers can call or text 9-8-8 for support. Link is provided in the module 11 handbook resource section.</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606C5FCF-C400-C510-6690-11FF1DC045A3}"/>
              </a:ext>
            </a:extLst>
          </p:cNvPr>
          <p:cNvSpPr>
            <a:spLocks noGrp="1"/>
          </p:cNvSpPr>
          <p:nvPr>
            <p:ph type="sldNum" sz="quarter" idx="5"/>
          </p:nvPr>
        </p:nvSpPr>
        <p:spPr/>
        <p:txBody>
          <a:bodyPr/>
          <a:lstStyle/>
          <a:p>
            <a:fld id="{6002DF8E-26BD-DB48-8B55-710E2296F2E0}" type="slidenum">
              <a:rPr lang="en-US" smtClean="0"/>
              <a:t>18</a:t>
            </a:fld>
            <a:endParaRPr lang="en-US"/>
          </a:p>
        </p:txBody>
      </p:sp>
    </p:spTree>
    <p:extLst>
      <p:ext uri="{BB962C8B-B14F-4D97-AF65-F5344CB8AC3E}">
        <p14:creationId xmlns:p14="http://schemas.microsoft.com/office/powerpoint/2010/main" val="38170005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“During an emotionally charged experience, and often when someone faces a perceived threat, they experience an extreme physiological reaction. Traditionally, this has been known as the ‘fight or flight’ response, which has been expanded to include ‘Fight, flight, freeze or fawn.’”</a:t>
            </a:r>
          </a:p>
          <a:p>
            <a:pPr>
              <a:lnSpc>
                <a:spcPct val="107000"/>
              </a:lnSpc>
              <a:spcAft>
                <a:spcPts val="846"/>
              </a:spcAft>
            </a:pPr>
            <a:r>
              <a:rPr lang="en-US" sz="1300" dirty="0">
                <a:ea typeface="Calibri" panose="020F0502020204030204" pitchFamily="34" charset="0"/>
                <a:cs typeface="Times New Roman" panose="02020603050405020304" pitchFamily="18" charset="0"/>
              </a:rPr>
              <a:t>Read out the slide.</a:t>
            </a:r>
          </a:p>
          <a:p>
            <a:pPr>
              <a:lnSpc>
                <a:spcPct val="107000"/>
              </a:lnSpc>
              <a:spcAft>
                <a:spcPts val="846"/>
              </a:spcAft>
            </a:pPr>
            <a:r>
              <a:rPr lang="en-CA" sz="1300" dirty="0">
                <a:ea typeface="Calibri" panose="020F0502020204030204" pitchFamily="34" charset="0"/>
                <a:cs typeface="Times New Roman" panose="02020603050405020304" pitchFamily="18" charset="0"/>
              </a:rPr>
              <a:t>“After this physiological response, and once the person feels safe, adrenaline leaves the body. At that point, a person might feel other overwhelming emotions, such as regret or embarrassment. They might also feel exhausted and sad.”</a:t>
            </a:r>
          </a:p>
          <a:p>
            <a:pPr>
              <a:lnSpc>
                <a:spcPct val="107000"/>
              </a:lnSpc>
              <a:spcAft>
                <a:spcPts val="846"/>
              </a:spcAft>
            </a:pPr>
            <a:r>
              <a:rPr lang="en-CA" sz="1300" dirty="0">
                <a:ea typeface="Calibri" panose="020F0502020204030204" pitchFamily="34" charset="0"/>
                <a:cs typeface="Times New Roman" panose="02020603050405020304" pitchFamily="18" charset="0"/>
              </a:rPr>
              <a:t>“This slide serves to reiterate that people are going to respond to a crisis in different ways, and they might not be in ways we would or that we are familiar with.”</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19</a:t>
            </a:fld>
            <a:endParaRPr lang="en-US"/>
          </a:p>
        </p:txBody>
      </p:sp>
    </p:spTree>
    <p:extLst>
      <p:ext uri="{BB962C8B-B14F-4D97-AF65-F5344CB8AC3E}">
        <p14:creationId xmlns:p14="http://schemas.microsoft.com/office/powerpoint/2010/main" val="3904252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46"/>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Expectations slide.</a:t>
            </a:r>
          </a:p>
          <a:p>
            <a:pPr>
              <a:lnSpc>
                <a:spcPct val="107000"/>
              </a:lnSpc>
              <a:spcAft>
                <a:spcPts val="846"/>
              </a:spcAft>
            </a:pPr>
            <a:br>
              <a:rPr lang="en-CA" sz="1900" dirty="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Read out the slide or have a participant read out the slide.</a:t>
            </a:r>
          </a:p>
          <a:p>
            <a:pPr>
              <a:lnSpc>
                <a:spcPct val="107000"/>
              </a:lnSpc>
              <a:spcAft>
                <a:spcPts val="846"/>
              </a:spcAft>
            </a:pPr>
            <a:endParaRPr lang="en-CA"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46"/>
              </a:spcAft>
            </a:pPr>
            <a:r>
              <a:rPr lang="en-US" sz="1300" dirty="0">
                <a:ea typeface="Calibri" panose="020F0502020204030204" pitchFamily="34" charset="0"/>
                <a:cs typeface="Times New Roman" panose="02020603050405020304" pitchFamily="18" charset="0"/>
              </a:rPr>
              <a:t>Note: the discussion does not need to happen immediately. This might be the challenge that leads to developing a crisis plan if you haven’t developed it yet.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20</a:t>
            </a:fld>
            <a:endParaRPr lang="en-US"/>
          </a:p>
        </p:txBody>
      </p:sp>
    </p:spTree>
    <p:extLst>
      <p:ext uri="{BB962C8B-B14F-4D97-AF65-F5344CB8AC3E}">
        <p14:creationId xmlns:p14="http://schemas.microsoft.com/office/powerpoint/2010/main" val="620257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31520" y="4620576"/>
            <a:ext cx="5852160" cy="4498897"/>
          </a:xfrm>
        </p:spPr>
        <p:txBody>
          <a:bodyPr/>
          <a:lstStyle/>
          <a:p>
            <a:r>
              <a:rPr lang="en-US" sz="1300" b="1" dirty="0"/>
              <a:t>TRAINER</a:t>
            </a:r>
          </a:p>
          <a:p>
            <a:endParaRPr lang="en-US" sz="1300" b="1" dirty="0"/>
          </a:p>
          <a:p>
            <a:pPr>
              <a:lnSpc>
                <a:spcPct val="107000"/>
              </a:lnSpc>
              <a:spcAft>
                <a:spcPts val="846"/>
              </a:spcAft>
            </a:pPr>
            <a:r>
              <a:rPr lang="en-US" sz="1300" dirty="0">
                <a:ea typeface="Calibri" panose="020F0502020204030204" pitchFamily="34" charset="0"/>
                <a:cs typeface="Times New Roman" panose="02020603050405020304" pitchFamily="18" charset="0"/>
              </a:rPr>
              <a:t>Read out the slide or have a participant read out the slide.</a:t>
            </a:r>
          </a:p>
          <a:p>
            <a:pPr>
              <a:lnSpc>
                <a:spcPct val="107000"/>
              </a:lnSpc>
              <a:spcAft>
                <a:spcPts val="846"/>
              </a:spcAft>
            </a:pPr>
            <a:r>
              <a:rPr lang="en-CA" sz="1300" dirty="0">
                <a:ea typeface="Calibri" panose="020F0502020204030204" pitchFamily="34" charset="0"/>
                <a:cs typeface="Times New Roman" panose="02020603050405020304" pitchFamily="18" charset="0"/>
              </a:rPr>
              <a:t>“Provides an opportunity for Peer Supporters to share their experiences among other Peer Supporters. It allows participants to voice their unique experience and takes into consideration the needs of everyone.” </a:t>
            </a:r>
          </a:p>
          <a:p>
            <a:pPr>
              <a:lnSpc>
                <a:spcPct val="107000"/>
              </a:lnSpc>
              <a:spcAft>
                <a:spcPts val="846"/>
              </a:spcAft>
            </a:pPr>
            <a:r>
              <a:rPr lang="en-US" sz="1300" b="1" dirty="0">
                <a:solidFill>
                  <a:srgbClr val="1B1B1B"/>
                </a:solidFill>
                <a:ea typeface="Calibri" panose="020F0502020204030204" pitchFamily="34" charset="0"/>
                <a:cs typeface="Times New Roman" panose="02020603050405020304" pitchFamily="18" charset="0"/>
              </a:rPr>
              <a:t>Vicarious trauma</a:t>
            </a:r>
            <a:r>
              <a:rPr lang="en-US" sz="1300" dirty="0">
                <a:solidFill>
                  <a:srgbClr val="1B1B1B"/>
                </a:solidFill>
                <a:ea typeface="Calibri" panose="020F0502020204030204" pitchFamily="34" charset="0"/>
                <a:cs typeface="Times New Roman" panose="02020603050405020304" pitchFamily="18" charset="0"/>
              </a:rPr>
              <a:t> is an occupational challenge for people working and volunteering in the fields of victim services, law enforcement, emergency medical services, fire services, and other allied professions, due to their continuous exposure to victims of trauma and violence. This work-related trauma exposure can occur from such experiences as listening to individual clients recount their victimization; looking at videos of exploited children; reviewing case files; hearing about or responding to the aftermath of violence and other traumatic events day after day; and responding to mass violence incidents that have resulted in numerous injuries and deaths.</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21</a:t>
            </a:fld>
            <a:endParaRPr lang="en-US"/>
          </a:p>
        </p:txBody>
      </p:sp>
    </p:spTree>
    <p:extLst>
      <p:ext uri="{BB962C8B-B14F-4D97-AF65-F5344CB8AC3E}">
        <p14:creationId xmlns:p14="http://schemas.microsoft.com/office/powerpoint/2010/main" val="27355323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b="1" dirty="0"/>
              <a:t>COORDINATOR</a:t>
            </a:r>
            <a:endParaRPr lang="en-US" sz="1300" b="1" dirty="0"/>
          </a:p>
          <a:p>
            <a:pPr defTabSz="966612">
              <a:defRPr/>
            </a:pPr>
            <a:endParaRPr lang="en-US" sz="1300" dirty="0"/>
          </a:p>
          <a:p>
            <a:pPr>
              <a:lnSpc>
                <a:spcPct val="107000"/>
              </a:lnSpc>
              <a:spcAft>
                <a:spcPts val="846"/>
              </a:spcAft>
            </a:pPr>
            <a:r>
              <a:rPr lang="en-CA" sz="1300" dirty="0">
                <a:cs typeface="Times New Roman" panose="02020603050405020304" pitchFamily="18" charset="0"/>
              </a:rPr>
              <a:t>Read the instructions for the second-check evaluations.</a:t>
            </a:r>
          </a:p>
          <a:p>
            <a:pPr defTabSz="966612">
              <a:lnSpc>
                <a:spcPct val="107000"/>
              </a:lnSpc>
              <a:spcAft>
                <a:spcPts val="846"/>
              </a:spcAft>
              <a:defRPr/>
            </a:pPr>
            <a:r>
              <a:rPr lang="en-CA" sz="1300" dirty="0"/>
              <a:t>“Note about self-evaluations: When evaluating your performance in the training thus far, consider your reflection from the Module #10 homework and self-reflect on your areas of growth and improvement in all areas of peer support. The Trainers are not looking for perfection; they are looking at your ability to self-reflect and recognize areas you have grown and areas you would like to improve.”</a:t>
            </a:r>
            <a:endParaRPr lang="en-CA" sz="1300" dirty="0">
              <a:cs typeface="Times New Roman" panose="02020603050405020304" pitchFamily="18" charset="0"/>
            </a:endParaRPr>
          </a:p>
          <a:p>
            <a:pPr>
              <a:lnSpc>
                <a:spcPct val="107000"/>
              </a:lnSpc>
              <a:spcAft>
                <a:spcPts val="846"/>
              </a:spcAft>
            </a:pPr>
            <a:r>
              <a:rPr lang="en-CA" sz="1300" dirty="0">
                <a:cs typeface="Times New Roman" panose="02020603050405020304" pitchFamily="18" charset="0"/>
              </a:rPr>
              <a:t>Keep practicing </a:t>
            </a:r>
            <a:r>
              <a:rPr lang="en-US" sz="1300" dirty="0">
                <a:cs typeface="Times New Roman" panose="02020603050405020304" pitchFamily="18" charset="0"/>
              </a:rPr>
              <a:t>self-care and reflection. Note that participants will not be required to share their experiences</a:t>
            </a:r>
            <a:r>
              <a:rPr lang="en-CA" sz="1300" dirty="0">
                <a:cs typeface="Times New Roman" panose="02020603050405020304" pitchFamily="18" charset="0"/>
              </a:rPr>
              <a:t> with these topics. </a:t>
            </a: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22</a:t>
            </a:fld>
            <a:endParaRPr lang="en-US"/>
          </a:p>
        </p:txBody>
      </p:sp>
    </p:spTree>
    <p:extLst>
      <p:ext uri="{BB962C8B-B14F-4D97-AF65-F5344CB8AC3E}">
        <p14:creationId xmlns:p14="http://schemas.microsoft.com/office/powerpoint/2010/main" val="13402704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dirty="0"/>
          </a:p>
          <a:p>
            <a:pPr defTabSz="966612">
              <a:defRPr/>
            </a:pPr>
            <a:r>
              <a:rPr lang="en-US" sz="1300" dirty="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pPr defTabSz="966612">
              <a:defRPr/>
            </a:pP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23</a:t>
            </a:fld>
            <a:endParaRPr lang="en-US"/>
          </a:p>
        </p:txBody>
      </p:sp>
    </p:spTree>
    <p:extLst>
      <p:ext uri="{BB962C8B-B14F-4D97-AF65-F5344CB8AC3E}">
        <p14:creationId xmlns:p14="http://schemas.microsoft.com/office/powerpoint/2010/main" val="291206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46"/>
              </a:spcAft>
            </a:pPr>
            <a:r>
              <a:rPr lang="en-US" sz="1300" b="1" dirty="0"/>
              <a:t>Trainer Manual </a:t>
            </a:r>
            <a:endParaRPr lang="en-CA" sz="1300" dirty="0"/>
          </a:p>
          <a:p>
            <a:pPr>
              <a:spcAft>
                <a:spcPts val="846"/>
              </a:spcAft>
            </a:pPr>
            <a:r>
              <a:rPr lang="en-CA" b="0" i="0" dirty="0">
                <a:solidFill>
                  <a:srgbClr val="000000"/>
                </a:solidFill>
                <a:effectLst/>
                <a:latin typeface="Verdana" panose="020B0604030504040204" pitchFamily="34" charset="0"/>
              </a:rPr>
              <a:t>Module 11: Crisis Response </a:t>
            </a:r>
            <a:r>
              <a:rPr lang="en-US" sz="1300" dirty="0"/>
              <a:t>© 2023 </a:t>
            </a:r>
            <a:r>
              <a:rPr lang="en-CA" sz="1300" dirty="0" err="1"/>
              <a:t>PeerWorks</a:t>
            </a:r>
            <a:endParaRPr lang="en-CA" sz="1300" dirty="0"/>
          </a:p>
          <a:p>
            <a:pPr>
              <a:spcAft>
                <a:spcPts val="846"/>
              </a:spcAft>
            </a:pPr>
            <a:r>
              <a:rPr lang="en-US" sz="1300" dirty="0"/>
              <a:t>This training program is designed to be accessible to all trainers, and ensure that all participants receive the same quality of education regardless of specific trainers’ background and experience. </a:t>
            </a:r>
            <a:endParaRPr lang="en-CA" sz="1300" dirty="0"/>
          </a:p>
          <a:p>
            <a:pPr>
              <a:spcAft>
                <a:spcPts val="846"/>
              </a:spcAft>
            </a:pPr>
            <a:r>
              <a:rPr lang="en-US" sz="1300" dirty="0"/>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spcAft>
                <a:spcPts val="846"/>
              </a:spcAft>
            </a:pPr>
            <a:endParaRPr lang="en-CA" sz="1300" dirty="0"/>
          </a:p>
          <a:p>
            <a:pPr>
              <a:spcAft>
                <a:spcPts val="846"/>
              </a:spcAft>
            </a:pPr>
            <a:r>
              <a:rPr lang="en-US" sz="1300" b="1" dirty="0"/>
              <a:t>TRAINER</a:t>
            </a:r>
          </a:p>
          <a:p>
            <a:pPr>
              <a:spcAft>
                <a:spcPts val="846"/>
              </a:spcAft>
            </a:pPr>
            <a:r>
              <a:rPr lang="en-US" sz="1300" dirty="0"/>
              <a:t>Welcomes everyone and states the topic of today’s module.</a:t>
            </a:r>
            <a:endParaRPr lang="en-CA" sz="1300" dirty="0"/>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46"/>
              </a:spcAft>
            </a:pPr>
            <a:r>
              <a:rPr lang="en-US" b="1" dirty="0">
                <a:cs typeface="Times New Roman" panose="02020603050405020304" pitchFamily="18" charset="0"/>
              </a:rPr>
              <a:t>COORDINATOR</a:t>
            </a:r>
            <a:endParaRPr lang="en-US" b="1" dirty="0">
              <a:effectLst/>
              <a:cs typeface="Times New Roman" panose="02020603050405020304" pitchFamily="18" charset="0"/>
            </a:endParaRPr>
          </a:p>
          <a:p>
            <a:r>
              <a:rPr lang="en-US" dirty="0"/>
              <a:t>Read out PeerWorks’ land acknowledgement.</a:t>
            </a:r>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b="1" dirty="0"/>
          </a:p>
          <a:p>
            <a:pPr algn="l" rtl="0" fontAlgn="base"/>
            <a:r>
              <a:rPr lang="en-US" sz="1300" dirty="0">
                <a:solidFill>
                  <a:srgbClr val="000000"/>
                </a:solidFill>
              </a:rPr>
              <a:t>“How are you feeling today?” </a:t>
            </a:r>
          </a:p>
          <a:p>
            <a:pPr algn="l" rtl="0" fontAlgn="base"/>
            <a:endParaRPr lang="en-US" sz="1300" dirty="0">
              <a:solidFill>
                <a:srgbClr val="000000"/>
              </a:solidFill>
              <a:latin typeface="Segoe UI" panose="020B0502040204020203" pitchFamily="34" charset="0"/>
            </a:endParaRPr>
          </a:p>
          <a:p>
            <a:pPr algn="l" rtl="0" fontAlgn="base"/>
            <a:r>
              <a:rPr lang="en-US" sz="1300" dirty="0">
                <a:solidFill>
                  <a:srgbClr val="000000"/>
                </a:solidFill>
              </a:rPr>
              <a:t>As the trainers, feel free to go first. Keep it brief and thank people for sharing. People often associate meals with the culture and community. This question is a way to have us reflect on the self-care we are implementing in our everyday life.  </a:t>
            </a:r>
          </a:p>
          <a:p>
            <a:pPr algn="l" rtl="0" fontAlgn="base"/>
            <a:endParaRPr lang="en-US" sz="1300" dirty="0">
              <a:solidFill>
                <a:srgbClr val="000000"/>
              </a:solidFill>
            </a:endParaRPr>
          </a:p>
          <a:p>
            <a:pPr defTabSz="966612" fontAlgn="base">
              <a:defRPr/>
            </a:pPr>
            <a:r>
              <a:rPr lang="en-US" sz="1300" dirty="0">
                <a:ea typeface="Calibri" panose="020F0502020204030204" pitchFamily="34" charset="0"/>
                <a:cs typeface="Times New Roman" panose="02020603050405020304" pitchFamily="18" charset="0"/>
              </a:rPr>
              <a:t>After everyone has answered the question. Ask about the reflections that people have completed for this class. Now that we are over half-way through the training program, how confident do they feel about their roles as Peer Supporter? What are the most important things they’ve learned about Peer Support or themselves?</a:t>
            </a:r>
            <a:endParaRPr lang="en-CA" sz="1300" dirty="0">
              <a:latin typeface="Calibri" panose="020F0502020204030204" pitchFamily="34" charset="0"/>
              <a:ea typeface="Calibri" panose="020F0502020204030204" pitchFamily="34" charset="0"/>
              <a:cs typeface="Times New Roman" panose="02020603050405020304" pitchFamily="18" charset="0"/>
            </a:endParaRPr>
          </a:p>
          <a:p>
            <a:pPr algn="l" rtl="0" fontAlgn="base"/>
            <a:endParaRPr lang="en-US" sz="1300" dirty="0">
              <a:solidFill>
                <a:srgbClr val="000000"/>
              </a:solidFill>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46"/>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46"/>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b="1" dirty="0"/>
          </a:p>
          <a:p>
            <a:pPr>
              <a:lnSpc>
                <a:spcPct val="107000"/>
              </a:lnSpc>
              <a:spcAft>
                <a:spcPts val="846"/>
              </a:spcAft>
            </a:pPr>
            <a:r>
              <a:rPr lang="en-US" sz="1300" dirty="0">
                <a:cs typeface="Times New Roman" panose="02020603050405020304" pitchFamily="18" charset="0"/>
              </a:rPr>
              <a:t>“Today we are going to talk about crises, and before we get to that, we are going to briefly touch on conflicts. This has come up in previous modules, particularly boundaries. A conflict isn’t as extreme as a crisis, but it is still important to know how to approach this challenge. Resolving conflicts can keep things from becoming a crisis.”</a:t>
            </a:r>
            <a:endParaRPr lang="en-CA" sz="1300" dirty="0">
              <a:cs typeface="Times New Roman" panose="02020603050405020304" pitchFamily="18" charset="0"/>
            </a:endParaRPr>
          </a:p>
          <a:p>
            <a:pPr>
              <a:lnSpc>
                <a:spcPct val="107000"/>
              </a:lnSpc>
              <a:spcAft>
                <a:spcPts val="846"/>
              </a:spcAft>
            </a:pPr>
            <a:r>
              <a:rPr lang="en-US" sz="1300" dirty="0">
                <a:cs typeface="Times New Roman" panose="02020603050405020304" pitchFamily="18" charset="0"/>
              </a:rPr>
              <a:t>Read out the slide or have a participant read out the slide. </a:t>
            </a:r>
            <a:endParaRPr lang="en-CA" sz="1300" dirty="0">
              <a:cs typeface="Times New Roman" panose="02020603050405020304" pitchFamily="18" charset="0"/>
            </a:endParaRPr>
          </a:p>
          <a:p>
            <a:endParaRPr lang="en-US" sz="1300" b="1" dirty="0"/>
          </a:p>
          <a:p>
            <a:pPr>
              <a:lnSpc>
                <a:spcPct val="107000"/>
              </a:lnSpc>
              <a:spcAft>
                <a:spcPts val="846"/>
              </a:spcAft>
            </a:pPr>
            <a:r>
              <a:rPr lang="en-US" sz="1300" dirty="0">
                <a:cs typeface="Times New Roman" panose="02020603050405020304" pitchFamily="18" charset="0"/>
              </a:rPr>
              <a:t>Read out the slide or ask a participant to read it out. </a:t>
            </a:r>
            <a:endParaRPr lang="en-CA" sz="1300" dirty="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3728587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b="1" dirty="0"/>
              <a:t>TRAINER</a:t>
            </a:r>
          </a:p>
          <a:p>
            <a:endParaRPr lang="en-US" sz="1300" dirty="0"/>
          </a:p>
          <a:p>
            <a:pPr>
              <a:lnSpc>
                <a:spcPct val="107000"/>
              </a:lnSpc>
              <a:spcAft>
                <a:spcPts val="846"/>
              </a:spcAft>
            </a:pPr>
            <a:r>
              <a:rPr lang="en-US" sz="1300" dirty="0">
                <a:cs typeface="Times New Roman" panose="02020603050405020304" pitchFamily="18" charset="0"/>
              </a:rPr>
              <a:t>Talk through the steps for resolving conflict. Ask the participants if there is anything that they would like to add or if they have any experiences of resolving conflicts. </a:t>
            </a:r>
            <a:br>
              <a:rPr lang="en-US" sz="1300" dirty="0">
                <a:cs typeface="Times New Roman" panose="02020603050405020304" pitchFamily="18" charset="0"/>
              </a:rPr>
            </a:br>
            <a:endParaRPr lang="en-CA" sz="1300" dirty="0">
              <a:cs typeface="Times New Roman" panose="02020603050405020304" pitchFamily="18" charset="0"/>
            </a:endParaRPr>
          </a:p>
          <a:p>
            <a:pPr>
              <a:lnSpc>
                <a:spcPct val="107000"/>
              </a:lnSpc>
              <a:spcAft>
                <a:spcPts val="846"/>
              </a:spcAft>
            </a:pPr>
            <a:r>
              <a:rPr lang="en-US" sz="1300" dirty="0">
                <a:cs typeface="Times New Roman" panose="02020603050405020304" pitchFamily="18" charset="0"/>
              </a:rPr>
              <a:t>“There are going to be times when conflict cannot be resolved. If that’s the case, you will have to decide if you and your Peer can continue on in your Peer Support relationship.” </a:t>
            </a:r>
            <a:endParaRPr lang="en-CA" sz="1300" dirty="0">
              <a:cs typeface="Times New Roman" panose="02020603050405020304" pitchFamily="18" charset="0"/>
            </a:endParaRPr>
          </a:p>
          <a:p>
            <a:pPr>
              <a:lnSpc>
                <a:spcPct val="107000"/>
              </a:lnSpc>
              <a:spcAft>
                <a:spcPts val="846"/>
              </a:spcAft>
            </a:pPr>
            <a:endParaRPr lang="en-CA" sz="13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2685913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January 28, 2025</a:t>
            </a:fld>
            <a:endParaRPr lang="en-US" dirty="0"/>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January 28, 2025</a:t>
            </a:fld>
            <a:endParaRPr lang="en-US" dirty="0"/>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dirty="0"/>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January 28, 2025</a:t>
            </a:fld>
            <a:endParaRPr lang="en-US" dirty="0"/>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January 28, 2025</a:t>
            </a:fld>
            <a:endParaRPr lang="en-US" dirty="0"/>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dirty="0"/>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January 28, 2025</a:t>
            </a:fld>
            <a:endParaRPr lang="en-US" dirty="0"/>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dirty="0"/>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dirty="0"/>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dirty="0"/>
              <a:t>Click to Add</a:t>
            </a:r>
            <a:br>
              <a:rPr lang="en-US" dirty="0"/>
            </a:br>
            <a:r>
              <a:rPr lang="en-US" dirty="0"/>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1/28/2025</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jp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1/28/2025</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5"/>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2.xm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11 – Crisis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a:t>
            </a:fld>
            <a:endParaRPr lang="en-US" dirty="0"/>
          </a:p>
        </p:txBody>
      </p:sp>
      <p:sp>
        <p:nvSpPr>
          <p:cNvPr id="8" name="Text Placeholder 6">
            <a:extLst>
              <a:ext uri="{FF2B5EF4-FFF2-40B4-BE49-F238E27FC236}">
                <a16:creationId xmlns:a16="http://schemas.microsoft.com/office/drawing/2014/main" id="{A0278018-8F02-11DF-B920-424705423081}"/>
              </a:ext>
            </a:extLst>
          </p:cNvPr>
          <p:cNvSpPr txBox="1">
            <a:spLocks/>
          </p:cNvSpPr>
          <p:nvPr/>
        </p:nvSpPr>
        <p:spPr>
          <a:xfrm>
            <a:off x="426460" y="1649937"/>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dirty="0"/>
              <a:t>Please mute yourself if you are not speaking. </a:t>
            </a:r>
          </a:p>
          <a:p>
            <a:pPr marL="342900" indent="-342900">
              <a:spcAft>
                <a:spcPts val="1200"/>
              </a:spcAft>
              <a:buFont typeface="Arial" panose="020B0604020202020204" pitchFamily="34" charset="0"/>
              <a:buChar char="•"/>
            </a:pPr>
            <a:r>
              <a:rPr lang="en-US" sz="2000" dirty="0"/>
              <a:t>Feel free to include your pronouns in your Zoom Name.</a:t>
            </a:r>
          </a:p>
          <a:p>
            <a:pPr marL="342900" indent="-342900">
              <a:spcAft>
                <a:spcPts val="1200"/>
              </a:spcAft>
              <a:buFont typeface="Arial" panose="020B0604020202020204" pitchFamily="34" charset="0"/>
              <a:buChar char="•"/>
            </a:pPr>
            <a:r>
              <a:rPr lang="en-US" sz="2000" dirty="0"/>
              <a:t>Use Zoom reaction tools, chat box, hands up, etc.</a:t>
            </a:r>
          </a:p>
          <a:p>
            <a:pPr marL="342900" indent="-342900">
              <a:spcAft>
                <a:spcPts val="1200"/>
              </a:spcAft>
              <a:buFont typeface="Arial" panose="020B0604020202020204" pitchFamily="34" charset="0"/>
              <a:buChar char="•"/>
            </a:pPr>
            <a:r>
              <a:rPr lang="en-US" sz="2000" dirty="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dirty="0"/>
              <a:t>Contribute to the conversations out loud and in the chat box.</a:t>
            </a:r>
          </a:p>
          <a:p>
            <a:pPr marL="342900" indent="-342900">
              <a:spcAft>
                <a:spcPts val="1200"/>
              </a:spcAft>
              <a:buFont typeface="Arial" panose="020B0604020202020204" pitchFamily="34" charset="0"/>
              <a:buChar char="•"/>
            </a:pPr>
            <a:r>
              <a:rPr lang="en-US" sz="2000" dirty="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Addressing Crises</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3836012"/>
          </a:xfrm>
        </p:spPr>
        <p:txBody>
          <a:bodyPr/>
          <a:lstStyle/>
          <a:p>
            <a:pPr marL="0" indent="0" algn="l">
              <a:buNone/>
            </a:pPr>
            <a:r>
              <a:rPr lang="en-US" sz="2000" dirty="0"/>
              <a:t>A Crisis is a time of intense difficulty or danger requiring immediate attention. Critical situations may include physical or mental health crises, situational crises such as eviction, and personal crises such as the death of a significant other. </a:t>
            </a:r>
          </a:p>
          <a:p>
            <a:pPr marL="0" indent="0" algn="l">
              <a:buNone/>
            </a:pPr>
            <a:endParaRPr lang="en-US" sz="2000" dirty="0"/>
          </a:p>
          <a:p>
            <a:pPr marL="0" indent="0" algn="l">
              <a:buNone/>
            </a:pPr>
            <a:r>
              <a:rPr lang="en-US" sz="2000" dirty="0"/>
              <a:t>What constitutes a crisis is in the eye of the beholder—the perspective of the Peer. A Crisis may be experienced as dramatic and traumatic and may be overwhelming for the Peer. </a:t>
            </a:r>
          </a:p>
          <a:p>
            <a:pPr marL="0" indent="0" algn="l">
              <a:buNone/>
            </a:pPr>
            <a:endParaRPr lang="en-US" sz="2000" dirty="0"/>
          </a:p>
          <a:p>
            <a:pPr marL="0" indent="0" algn="l">
              <a:buNone/>
            </a:pPr>
            <a:r>
              <a:rPr lang="en-US" sz="2000" dirty="0"/>
              <a:t>Sometimes, a crisis can involve physical violence. This goes beyond the scope of this training, and your workplace should provide you with additional training to protect you in those situations.  </a:t>
            </a:r>
          </a:p>
        </p:txBody>
      </p:sp>
    </p:spTree>
    <p:extLst>
      <p:ext uri="{BB962C8B-B14F-4D97-AF65-F5344CB8AC3E}">
        <p14:creationId xmlns:p14="http://schemas.microsoft.com/office/powerpoint/2010/main" val="2831936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b="1" dirty="0"/>
              <a:t>Preparing Yourself</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11 – Crisis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11</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1" y="1808603"/>
            <a:ext cx="6083124" cy="4592197"/>
          </a:xfrm>
        </p:spPr>
        <p:txBody>
          <a:bodyPr/>
          <a:lstStyle/>
          <a:p>
            <a:pPr>
              <a:lnSpc>
                <a:spcPct val="100000"/>
              </a:lnSpc>
            </a:pPr>
            <a:r>
              <a:rPr lang="en-US" sz="2000" dirty="0"/>
              <a:t>Through our practice of self-awareness, we can identify our own triggers and learn how to remain calm and confident during a challenging Peer meeting. </a:t>
            </a:r>
          </a:p>
          <a:p>
            <a:pPr>
              <a:lnSpc>
                <a:spcPct val="100000"/>
              </a:lnSpc>
            </a:pPr>
            <a:endParaRPr lang="en-US" sz="2000" dirty="0"/>
          </a:p>
          <a:p>
            <a:pPr>
              <a:lnSpc>
                <a:spcPct val="100000"/>
              </a:lnSpc>
            </a:pPr>
            <a:r>
              <a:rPr lang="en-US" sz="2000" dirty="0"/>
              <a:t>Check-ins: Check in with a colleague at the beginning of your shift. Some workplaces do a workplace check-in at the start of a new shift. </a:t>
            </a:r>
          </a:p>
          <a:p>
            <a:pPr>
              <a:lnSpc>
                <a:spcPct val="100000"/>
              </a:lnSpc>
            </a:pPr>
            <a:endParaRPr lang="en-US" sz="2000" dirty="0"/>
          </a:p>
          <a:p>
            <a:pPr>
              <a:lnSpc>
                <a:spcPct val="100000"/>
              </a:lnSpc>
            </a:pPr>
            <a:r>
              <a:rPr lang="en-US" sz="2000" dirty="0"/>
              <a:t>This is a time to bring up any concerns about work or any personal stressors that might impact your work. It can be as easy as asking the question we started with today: “How are you feeling?” </a:t>
            </a:r>
          </a:p>
          <a:p>
            <a:endParaRPr lang="en-US" dirty="0"/>
          </a:p>
        </p:txBody>
      </p:sp>
    </p:spTree>
    <p:extLst>
      <p:ext uri="{BB962C8B-B14F-4D97-AF65-F5344CB8AC3E}">
        <p14:creationId xmlns:p14="http://schemas.microsoft.com/office/powerpoint/2010/main" val="980988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Helping Your Peer Prepare</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12</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4128734"/>
          </a:xfrm>
        </p:spPr>
        <p:txBody>
          <a:bodyPr/>
          <a:lstStyle/>
          <a:p>
            <a:pPr algn="l"/>
            <a:r>
              <a:rPr lang="en-US" sz="2000" dirty="0"/>
              <a:t>Similarly, we can learn about our Peer’s triggers in general and their specific emotional/physical/mental state at the start of a meeting. It might take some time for your Peer to feel comfortable opening up to you. Sharing one of your own triggers might help your Peer feel more comfortable opening up to you.</a:t>
            </a:r>
          </a:p>
          <a:p>
            <a:pPr algn="l"/>
            <a:endParaRPr lang="en-US" sz="2000" dirty="0"/>
          </a:p>
          <a:p>
            <a:pPr algn="l"/>
            <a:r>
              <a:rPr lang="en-US" sz="2000" dirty="0"/>
              <a:t>Checking-in! In the same way that you would check in with a colleague, you can check in with a Peer. Ask them if there’s anything they would like you to know about or anything that might impact the meeting. </a:t>
            </a:r>
          </a:p>
          <a:p>
            <a:pPr algn="l"/>
            <a:endParaRPr lang="en-US" sz="2000" dirty="0"/>
          </a:p>
          <a:p>
            <a:pPr algn="l"/>
            <a:r>
              <a:rPr lang="en-US" sz="2000" dirty="0"/>
              <a:t>Keep the conversation open and invite someone to share, instead of requiring them to share. </a:t>
            </a:r>
          </a:p>
        </p:txBody>
      </p:sp>
    </p:spTree>
    <p:extLst>
      <p:ext uri="{BB962C8B-B14F-4D97-AF65-F5344CB8AC3E}">
        <p14:creationId xmlns:p14="http://schemas.microsoft.com/office/powerpoint/2010/main" val="3681698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Creating a Crisis Plan</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13</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4028526"/>
          </a:xfrm>
        </p:spPr>
        <p:txBody>
          <a:bodyPr/>
          <a:lstStyle/>
          <a:p>
            <a:pPr marL="0" indent="0" algn="l">
              <a:buNone/>
            </a:pPr>
            <a:r>
              <a:rPr lang="en-US" sz="2000" dirty="0"/>
              <a:t>You may ask: What helps you when you feel like that? How have you previously gotten through these experiences? What can I do to make you feel supported and heard? </a:t>
            </a:r>
          </a:p>
          <a:p>
            <a:pPr marL="0" indent="0" algn="l">
              <a:buNone/>
            </a:pPr>
            <a:endParaRPr lang="en-US" sz="2000" dirty="0"/>
          </a:p>
          <a:p>
            <a:pPr marL="0" indent="0" algn="l">
              <a:buNone/>
            </a:pPr>
            <a:r>
              <a:rPr lang="en-US" sz="2000" dirty="0"/>
              <a:t>They might not know the answers to these questions at the moment, but when/if they do produce answers, they will know you are open to hearing them. </a:t>
            </a:r>
          </a:p>
          <a:p>
            <a:pPr marL="0" indent="0" algn="l">
              <a:buNone/>
            </a:pPr>
            <a:endParaRPr lang="en-US" sz="2000" dirty="0"/>
          </a:p>
          <a:p>
            <a:pPr marL="0" indent="0" algn="l">
              <a:buNone/>
            </a:pPr>
            <a:r>
              <a:rPr lang="en-US" sz="2000" dirty="0"/>
              <a:t>The important thing is to respond to a crisis, not react. A reaction is instinctual, while a response is prepared and serves an intended purpose: in this case, to support the person in crisis. </a:t>
            </a:r>
            <a:r>
              <a:rPr lang="en-CA" sz="2000" dirty="0"/>
              <a:t> </a:t>
            </a:r>
          </a:p>
        </p:txBody>
      </p:sp>
    </p:spTree>
    <p:extLst>
      <p:ext uri="{BB962C8B-B14F-4D97-AF65-F5344CB8AC3E}">
        <p14:creationId xmlns:p14="http://schemas.microsoft.com/office/powerpoint/2010/main" val="1473042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Small Group Discussion</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11 – Crisis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14</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279704" y="1649936"/>
            <a:ext cx="3500038" cy="4036880"/>
          </a:xfrm>
        </p:spPr>
        <p:txBody>
          <a:bodyPr/>
          <a:lstStyle/>
          <a:p>
            <a:pPr marL="457200" lvl="0" indent="-457200" algn="l" eaLnBrk="0" fontAlgn="base" hangingPunct="0">
              <a:lnSpc>
                <a:spcPct val="100000"/>
              </a:lnSpc>
              <a:spcBef>
                <a:spcPct val="0"/>
              </a:spcBef>
              <a:spcAft>
                <a:spcPts val="1200"/>
              </a:spcAft>
              <a:buFont typeface="+mj-lt"/>
              <a:buAutoNum type="arabicPeriod"/>
            </a:pPr>
            <a:r>
              <a:rPr lang="en-US" altLang="en-US" sz="2000" dirty="0">
                <a:latin typeface="IvyPresto Text" panose="020B0404020101010102"/>
                <a:ea typeface="Calibri" panose="020F0502020204030204" pitchFamily="34" charset="0"/>
                <a:cs typeface="Arial" panose="020B0604020202020204" pitchFamily="34" charset="0"/>
              </a:rPr>
              <a:t>Do you know what your triggers are? You do not have to share them.</a:t>
            </a:r>
          </a:p>
          <a:p>
            <a:pPr marL="457200" lvl="0" indent="-457200" algn="l" eaLnBrk="0" fontAlgn="base" hangingPunct="0">
              <a:lnSpc>
                <a:spcPct val="100000"/>
              </a:lnSpc>
              <a:spcBef>
                <a:spcPct val="0"/>
              </a:spcBef>
              <a:spcAft>
                <a:spcPts val="1200"/>
              </a:spcAft>
              <a:buFont typeface="+mj-lt"/>
              <a:buAutoNum type="arabicPeriod"/>
            </a:pPr>
            <a:r>
              <a:rPr lang="en-US" altLang="en-US" sz="2000" dirty="0">
                <a:latin typeface="IvyPresto Text" panose="020B0404020101010102"/>
                <a:ea typeface="Calibri" panose="020F0502020204030204" pitchFamily="34" charset="0"/>
                <a:cs typeface="Arial" panose="020B0604020202020204" pitchFamily="34" charset="0"/>
              </a:rPr>
              <a:t>What are your early warning signs of a crisis? It could be physiological, mental, or emotional. </a:t>
            </a:r>
          </a:p>
          <a:p>
            <a:pPr marL="457200" lvl="0" indent="-457200" algn="l" eaLnBrk="0" fontAlgn="base" hangingPunct="0">
              <a:lnSpc>
                <a:spcPct val="100000"/>
              </a:lnSpc>
              <a:spcBef>
                <a:spcPct val="0"/>
              </a:spcBef>
              <a:spcAft>
                <a:spcPts val="1200"/>
              </a:spcAft>
              <a:buFont typeface="+mj-lt"/>
              <a:buAutoNum type="arabicPeriod"/>
            </a:pPr>
            <a:r>
              <a:rPr lang="en-US" altLang="en-US" sz="2000" dirty="0">
                <a:latin typeface="IvyPresto Text" panose="020B0404020101010102"/>
                <a:ea typeface="Calibri" panose="020F0502020204030204" pitchFamily="34" charset="0"/>
                <a:cs typeface="Arial" panose="020B0604020202020204" pitchFamily="34" charset="0"/>
              </a:rPr>
              <a:t>What helps you when you feel these early warning signs? </a:t>
            </a:r>
          </a:p>
          <a:p>
            <a:pPr marL="0" lvl="0" indent="0" eaLnBrk="0" fontAlgn="base" hangingPunct="0">
              <a:lnSpc>
                <a:spcPct val="100000"/>
              </a:lnSpc>
              <a:spcBef>
                <a:spcPct val="0"/>
              </a:spcBef>
              <a:spcAft>
                <a:spcPct val="0"/>
              </a:spcAft>
              <a:buNone/>
            </a:pPr>
            <a:endParaRPr lang="en-US" altLang="en-US" sz="2000" dirty="0">
              <a:latin typeface="+mj-lt"/>
              <a:ea typeface="Calibri" panose="020F0502020204030204" pitchFamily="34" charset="0"/>
              <a:cs typeface="Arial" panose="020B0604020202020204" pitchFamily="34" charset="0"/>
            </a:endParaRP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308711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Responding to a Crisis</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15</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41610"/>
            <a:ext cx="11353281" cy="3456900"/>
          </a:xfrm>
        </p:spPr>
        <p:txBody>
          <a:bodyPr/>
          <a:lstStyle/>
          <a:p>
            <a:pPr marL="0" indent="0" algn="l">
              <a:buNone/>
            </a:pPr>
            <a:r>
              <a:rPr lang="en-US" sz="2000" dirty="0"/>
              <a:t>Acknowledge how the other person is feeling. If they are venting, encourage them to express themselves, and offer them a private place if you are in a public/group setting. </a:t>
            </a:r>
          </a:p>
          <a:p>
            <a:pPr marL="0" indent="0" algn="l">
              <a:buNone/>
            </a:pPr>
            <a:endParaRPr lang="en-US" sz="2000" dirty="0"/>
          </a:p>
          <a:p>
            <a:pPr marL="0" indent="0" algn="l">
              <a:buNone/>
            </a:pPr>
            <a:r>
              <a:rPr lang="en-US" sz="2000" dirty="0"/>
              <a:t>Recognize how you might have contributed to their response. Was there a miscommunication? Did you respond defensively? </a:t>
            </a:r>
          </a:p>
          <a:p>
            <a:pPr marL="0" indent="0" algn="l">
              <a:buNone/>
            </a:pPr>
            <a:endParaRPr lang="en-US" sz="2000" dirty="0"/>
          </a:p>
          <a:p>
            <a:pPr marL="0" indent="0" algn="l">
              <a:buNone/>
            </a:pPr>
            <a:r>
              <a:rPr lang="en-US" sz="2000" dirty="0"/>
              <a:t>Encourage deep, slow breathing to calm physiological responses. Inhale for the count of ten, and exhale for the count of ten. Repeat as needed. </a:t>
            </a:r>
          </a:p>
          <a:p>
            <a:pPr marL="0" indent="0" algn="l">
              <a:buNone/>
            </a:pPr>
            <a:endParaRPr lang="en-US" sz="2200" dirty="0"/>
          </a:p>
        </p:txBody>
      </p:sp>
    </p:spTree>
    <p:extLst>
      <p:ext uri="{BB962C8B-B14F-4D97-AF65-F5344CB8AC3E}">
        <p14:creationId xmlns:p14="http://schemas.microsoft.com/office/powerpoint/2010/main" val="682818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Responding to a Crisis</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16</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3836012"/>
          </a:xfrm>
        </p:spPr>
        <p:txBody>
          <a:bodyPr/>
          <a:lstStyle/>
          <a:p>
            <a:pPr marL="0" indent="0" algn="l">
              <a:buNone/>
            </a:pPr>
            <a:r>
              <a:rPr lang="en-US" sz="2000" dirty="0"/>
              <a:t>Ask your Peer what they need in that moment. Do they want to be heard, or do they need to be distracted from their overwhelming feelings? They might want to go for a walk to get some air or have a cold drink. They might need some personal space, or they might want to hold your hand. </a:t>
            </a:r>
          </a:p>
          <a:p>
            <a:pPr marL="0" indent="0" algn="l">
              <a:buNone/>
            </a:pPr>
            <a:endParaRPr lang="en-US" sz="2000" dirty="0"/>
          </a:p>
          <a:p>
            <a:pPr marL="0" indent="0" algn="l">
              <a:buNone/>
            </a:pPr>
            <a:r>
              <a:rPr lang="en-US" sz="2000" dirty="0"/>
              <a:t>Refer to their crisis plan. </a:t>
            </a:r>
          </a:p>
          <a:p>
            <a:pPr marL="0" indent="0" algn="l">
              <a:buNone/>
            </a:pPr>
            <a:endParaRPr lang="en-US" sz="2000" dirty="0"/>
          </a:p>
          <a:p>
            <a:pPr marL="0" indent="0" algn="l">
              <a:buNone/>
            </a:pPr>
            <a:r>
              <a:rPr lang="en-US" sz="2000" dirty="0"/>
              <a:t>Anger does not disappear if we ignore it. Address the situation and try to navigate a solution. </a:t>
            </a:r>
          </a:p>
          <a:p>
            <a:pPr marL="0" indent="0" algn="l">
              <a:buNone/>
            </a:pPr>
            <a:endParaRPr lang="en-US" sz="2000" dirty="0"/>
          </a:p>
          <a:p>
            <a:pPr marL="0" indent="0" algn="l">
              <a:buNone/>
            </a:pPr>
            <a:r>
              <a:rPr lang="en-US" sz="2000" dirty="0"/>
              <a:t>Engage in positive talk both for yourself and your Peer: “This is a difficult situation, and we can get through this.” </a:t>
            </a:r>
          </a:p>
          <a:p>
            <a:pPr marL="0" indent="0" algn="l">
              <a:buNone/>
            </a:pPr>
            <a:endParaRPr lang="en-US" sz="2200" dirty="0"/>
          </a:p>
        </p:txBody>
      </p:sp>
    </p:spTree>
    <p:extLst>
      <p:ext uri="{BB962C8B-B14F-4D97-AF65-F5344CB8AC3E}">
        <p14:creationId xmlns:p14="http://schemas.microsoft.com/office/powerpoint/2010/main" val="4274559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Responding to a Crisis</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17</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41610"/>
            <a:ext cx="11353282" cy="3803005"/>
          </a:xfrm>
        </p:spPr>
        <p:txBody>
          <a:bodyPr/>
          <a:lstStyle/>
          <a:p>
            <a:pPr marL="0" indent="0" algn="l">
              <a:buNone/>
            </a:pPr>
            <a:r>
              <a:rPr lang="en-US" sz="2000" dirty="0"/>
              <a:t>Remain professional and respectful. </a:t>
            </a:r>
          </a:p>
          <a:p>
            <a:pPr marL="0" indent="0" algn="l">
              <a:buNone/>
            </a:pPr>
            <a:endParaRPr lang="en-US" sz="2000" dirty="0"/>
          </a:p>
          <a:p>
            <a:pPr marL="0" indent="0" algn="l">
              <a:buNone/>
            </a:pPr>
            <a:r>
              <a:rPr lang="en-US" sz="2000" dirty="0"/>
              <a:t>Remind your peer that your priority is supporting them in how they need to be supported. </a:t>
            </a:r>
          </a:p>
          <a:p>
            <a:pPr marL="0" indent="0" algn="l">
              <a:buNone/>
            </a:pPr>
            <a:endParaRPr lang="en-US" sz="2000" dirty="0"/>
          </a:p>
          <a:p>
            <a:pPr marL="0" indent="0" algn="l">
              <a:buNone/>
            </a:pPr>
            <a:r>
              <a:rPr lang="en-US" sz="2000" dirty="0"/>
              <a:t>Take their issue/area of concern seriously and ask a co-worker for help if you need it. “I’m not familiar with resources in this; are you okay if I ask a coworker for some help.” (Acknowledge that you won’t give specifics/mention the Peer.) </a:t>
            </a:r>
          </a:p>
          <a:p>
            <a:pPr marL="0" indent="0" algn="l">
              <a:buNone/>
            </a:pPr>
            <a:endParaRPr lang="en-US" sz="2200" dirty="0"/>
          </a:p>
        </p:txBody>
      </p:sp>
    </p:spTree>
    <p:extLst>
      <p:ext uri="{BB962C8B-B14F-4D97-AF65-F5344CB8AC3E}">
        <p14:creationId xmlns:p14="http://schemas.microsoft.com/office/powerpoint/2010/main" val="2973840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50624-B015-5209-FAB9-03D36A80AD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CBE5A-2A22-1920-F3A4-942548FF7BBF}"/>
              </a:ext>
            </a:extLst>
          </p:cNvPr>
          <p:cNvSpPr>
            <a:spLocks noGrp="1"/>
          </p:cNvSpPr>
          <p:nvPr>
            <p:ph type="title"/>
          </p:nvPr>
        </p:nvSpPr>
        <p:spPr/>
        <p:txBody>
          <a:bodyPr/>
          <a:lstStyle/>
          <a:p>
            <a:r>
              <a:rPr lang="en-US" b="1" dirty="0"/>
              <a:t>Canada’s Crisis Line</a:t>
            </a:r>
          </a:p>
        </p:txBody>
      </p:sp>
      <p:sp>
        <p:nvSpPr>
          <p:cNvPr id="3" name="Text Placeholder 2">
            <a:extLst>
              <a:ext uri="{FF2B5EF4-FFF2-40B4-BE49-F238E27FC236}">
                <a16:creationId xmlns:a16="http://schemas.microsoft.com/office/drawing/2014/main" id="{426F92ED-959A-DAA7-8624-A44166799D57}"/>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56216459-B92C-1FED-A405-6F0619CBEF13}"/>
              </a:ext>
            </a:extLst>
          </p:cNvPr>
          <p:cNvSpPr>
            <a:spLocks noGrp="1"/>
          </p:cNvSpPr>
          <p:nvPr>
            <p:ph type="sldNum" sz="quarter" idx="12"/>
          </p:nvPr>
        </p:nvSpPr>
        <p:spPr/>
        <p:txBody>
          <a:bodyPr/>
          <a:lstStyle/>
          <a:p>
            <a:fld id="{A738FFEA-31A8-2A45-BE95-11B41D2245F5}" type="slidenum">
              <a:rPr lang="en-US" smtClean="0"/>
              <a:pPr/>
              <a:t>18</a:t>
            </a:fld>
            <a:endParaRPr lang="en-US" dirty="0"/>
          </a:p>
        </p:txBody>
      </p:sp>
      <p:sp>
        <p:nvSpPr>
          <p:cNvPr id="6" name="Text Placeholder 5">
            <a:extLst>
              <a:ext uri="{FF2B5EF4-FFF2-40B4-BE49-F238E27FC236}">
                <a16:creationId xmlns:a16="http://schemas.microsoft.com/office/drawing/2014/main" id="{0E5036DE-F391-5ABA-D20C-BA6F644C90F4}"/>
              </a:ext>
            </a:extLst>
          </p:cNvPr>
          <p:cNvSpPr>
            <a:spLocks noGrp="1"/>
          </p:cNvSpPr>
          <p:nvPr>
            <p:ph type="body" sz="quarter" idx="14"/>
          </p:nvPr>
        </p:nvSpPr>
        <p:spPr>
          <a:xfrm>
            <a:off x="426460" y="1543373"/>
            <a:ext cx="9965618" cy="352245"/>
          </a:xfrm>
        </p:spPr>
        <p:txBody>
          <a:bodyPr/>
          <a:lstStyle/>
          <a:p>
            <a:pPr algn="l"/>
            <a:r>
              <a:rPr lang="en-CA" sz="1800" u="sng" dirty="0">
                <a:solidFill>
                  <a:srgbClr val="467886"/>
                </a:solidFill>
                <a:effectLst/>
                <a:latin typeface="Aptos" panose="020B0004020202020204" pitchFamily="34" charset="0"/>
                <a:ea typeface="Aptos" panose="020B0004020202020204" pitchFamily="34" charset="0"/>
                <a:cs typeface="Aptos" panose="020B0004020202020204" pitchFamily="34" charset="0"/>
              </a:rPr>
              <a:t>https://988.ca/</a:t>
            </a:r>
            <a:endParaRPr lang="en-CA" sz="1800" dirty="0">
              <a:effectLst/>
              <a:latin typeface="Aptos" panose="020B0004020202020204" pitchFamily="34" charset="0"/>
              <a:ea typeface="Aptos" panose="020B0004020202020204" pitchFamily="34" charset="0"/>
              <a:cs typeface="Aptos" panose="020B0004020202020204" pitchFamily="34" charset="0"/>
            </a:endParaRPr>
          </a:p>
          <a:p>
            <a:pPr marL="0" indent="0" algn="l">
              <a:buNone/>
            </a:pPr>
            <a:endParaRPr lang="en-US" sz="2200" dirty="0"/>
          </a:p>
          <a:p>
            <a:pPr marL="0" indent="0" algn="l">
              <a:buNone/>
            </a:pPr>
            <a:endParaRPr lang="en-US" sz="2200" dirty="0"/>
          </a:p>
        </p:txBody>
      </p:sp>
      <p:pic>
        <p:nvPicPr>
          <p:cNvPr id="7" name="Picture 6">
            <a:extLst>
              <a:ext uri="{FF2B5EF4-FFF2-40B4-BE49-F238E27FC236}">
                <a16:creationId xmlns:a16="http://schemas.microsoft.com/office/drawing/2014/main" id="{8AE28D46-AE15-E51B-4FBE-FDA85EEC979B}"/>
              </a:ext>
            </a:extLst>
          </p:cNvPr>
          <p:cNvPicPr>
            <a:picLocks noChangeAspect="1"/>
          </p:cNvPicPr>
          <p:nvPr/>
        </p:nvPicPr>
        <p:blipFill>
          <a:blip r:embed="rId3"/>
          <a:srcRect l="951" t="1423" b="3216"/>
          <a:stretch/>
        </p:blipFill>
        <p:spPr>
          <a:xfrm>
            <a:off x="426460" y="1936554"/>
            <a:ext cx="9965618" cy="4803903"/>
          </a:xfrm>
          <a:prstGeom prst="rect">
            <a:avLst/>
          </a:prstGeom>
        </p:spPr>
      </p:pic>
    </p:spTree>
    <p:extLst>
      <p:ext uri="{BB962C8B-B14F-4D97-AF65-F5344CB8AC3E}">
        <p14:creationId xmlns:p14="http://schemas.microsoft.com/office/powerpoint/2010/main" val="1885373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b="1" dirty="0"/>
              <a:t>Fight-Flight-Freeze-Fawn</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19</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966586"/>
            <a:ext cx="11448214" cy="4308954"/>
          </a:xfrm>
        </p:spPr>
        <p:txBody>
          <a:bodyPr/>
          <a:lstStyle/>
          <a:p>
            <a:r>
              <a:rPr lang="en-US" sz="2000" b="1" dirty="0"/>
              <a:t>Fight: </a:t>
            </a:r>
            <a:r>
              <a:rPr lang="en-US" sz="2000" dirty="0"/>
              <a:t>this is when someone aggressively confronts the perceived threat. </a:t>
            </a:r>
          </a:p>
          <a:p>
            <a:endParaRPr lang="en-US" sz="2000" dirty="0"/>
          </a:p>
          <a:p>
            <a:r>
              <a:rPr lang="en-US" sz="2000" b="1" dirty="0"/>
              <a:t>Flight: </a:t>
            </a:r>
            <a:r>
              <a:rPr lang="en-US" sz="2000" dirty="0"/>
              <a:t>this is when someone runs from the perceived threat.</a:t>
            </a:r>
          </a:p>
          <a:p>
            <a:endParaRPr lang="en-US" sz="2000" dirty="0"/>
          </a:p>
          <a:p>
            <a:r>
              <a:rPr lang="en-US" sz="2000" b="1" dirty="0"/>
              <a:t>Freeze: </a:t>
            </a:r>
            <a:r>
              <a:rPr lang="en-US" sz="2000" dirty="0"/>
              <a:t>this is when someone is unable to move or act against the perceived threat.</a:t>
            </a:r>
          </a:p>
          <a:p>
            <a:endParaRPr lang="en-US" sz="2000" dirty="0"/>
          </a:p>
          <a:p>
            <a:r>
              <a:rPr lang="en-US" sz="2000" b="1" dirty="0"/>
              <a:t>Fawn: </a:t>
            </a:r>
            <a:r>
              <a:rPr lang="en-US" sz="2000" dirty="0"/>
              <a:t>this is when someone complies with the perceived threat in order to save themselves.</a:t>
            </a:r>
          </a:p>
        </p:txBody>
      </p:sp>
    </p:spTree>
    <p:extLst>
      <p:ext uri="{BB962C8B-B14F-4D97-AF65-F5344CB8AC3E}">
        <p14:creationId xmlns:p14="http://schemas.microsoft.com/office/powerpoint/2010/main" val="534959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dirty="0"/>
              <a:t>Module 11 – Crisis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a:t>
            </a:fld>
            <a:endParaRPr lang="en-US" dirty="0"/>
          </a:p>
        </p:txBody>
      </p:sp>
      <p:sp>
        <p:nvSpPr>
          <p:cNvPr id="10" name="Text Placeholder 6">
            <a:extLst>
              <a:ext uri="{FF2B5EF4-FFF2-40B4-BE49-F238E27FC236}">
                <a16:creationId xmlns:a16="http://schemas.microsoft.com/office/drawing/2014/main" id="{29C44404-BFB1-3D7C-3018-E5B29F1D8D17}"/>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dirty="0"/>
              <a:t>Arrive on time.</a:t>
            </a:r>
          </a:p>
          <a:p>
            <a:pPr marL="342900" indent="-342900">
              <a:spcAft>
                <a:spcPts val="600"/>
              </a:spcAft>
              <a:buFont typeface="Arial" panose="020B0604020202020204" pitchFamily="34" charset="0"/>
              <a:buChar char="•"/>
            </a:pPr>
            <a:r>
              <a:rPr lang="en-US" sz="2000" dirty="0"/>
              <a:t>Help us create a confidential, non-judgmental space (no screenshots or recordings).</a:t>
            </a:r>
          </a:p>
          <a:p>
            <a:pPr marL="342900" indent="-342900">
              <a:spcAft>
                <a:spcPts val="600"/>
              </a:spcAft>
              <a:buFont typeface="Arial" panose="020B0604020202020204" pitchFamily="34" charset="0"/>
              <a:buChar char="•"/>
            </a:pPr>
            <a:r>
              <a:rPr lang="en-US" sz="2000" dirty="0"/>
              <a:t>Please keep your phones on silent. </a:t>
            </a:r>
          </a:p>
          <a:p>
            <a:pPr marL="342900" indent="-342900">
              <a:spcAft>
                <a:spcPts val="600"/>
              </a:spcAft>
              <a:buFont typeface="Arial" panose="020B0604020202020204" pitchFamily="34" charset="0"/>
              <a:buChar char="•"/>
            </a:pPr>
            <a:r>
              <a:rPr lang="en-US" sz="2000" dirty="0"/>
              <a:t>Avoid cross-talk and side-talk.</a:t>
            </a:r>
          </a:p>
          <a:p>
            <a:pPr marL="342900" indent="-342900">
              <a:spcAft>
                <a:spcPts val="600"/>
              </a:spcAft>
              <a:buFont typeface="Arial" panose="020B0604020202020204" pitchFamily="34" charset="0"/>
              <a:buChar char="•"/>
            </a:pPr>
            <a:r>
              <a:rPr lang="en-US" sz="2000" dirty="0"/>
              <a:t>Learn from each person’s perspective.</a:t>
            </a:r>
          </a:p>
          <a:p>
            <a:pPr marL="342900" indent="-342900">
              <a:spcAft>
                <a:spcPts val="600"/>
              </a:spcAft>
              <a:buFont typeface="Arial" panose="020B0604020202020204" pitchFamily="34" charset="0"/>
              <a:buChar char="•"/>
            </a:pPr>
            <a:r>
              <a:rPr lang="en-US" sz="2000" dirty="0"/>
              <a:t>Language – please bring new language to us as we recognize that language is ever-changing.</a:t>
            </a:r>
          </a:p>
          <a:p>
            <a:pPr marL="342900" indent="-342900">
              <a:buFont typeface="Arial" panose="020B0604020202020204" pitchFamily="34" charset="0"/>
              <a:buChar char="•"/>
            </a:pPr>
            <a:r>
              <a:rPr lang="en-US" sz="2000" b="1" dirty="0"/>
              <a:t>Have fun!</a:t>
            </a:r>
          </a:p>
        </p:txBody>
      </p:sp>
      <p:sp>
        <p:nvSpPr>
          <p:cNvPr id="11" name="Text Placeholder 6">
            <a:extLst>
              <a:ext uri="{FF2B5EF4-FFF2-40B4-BE49-F238E27FC236}">
                <a16:creationId xmlns:a16="http://schemas.microsoft.com/office/drawing/2014/main" id="{D9096972-49A2-5FD9-7A0D-8315A24899B3}"/>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Reflecting on the Experience</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20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41610"/>
            <a:ext cx="11353282" cy="3803005"/>
          </a:xfrm>
        </p:spPr>
        <p:txBody>
          <a:bodyPr/>
          <a:lstStyle/>
          <a:p>
            <a:pPr marL="342900" indent="-342900" algn="l">
              <a:lnSpc>
                <a:spcPct val="100000"/>
              </a:lnSpc>
              <a:buFont typeface="Arial" panose="020B0604020202020204" pitchFamily="34" charset="0"/>
              <a:buChar char="•"/>
            </a:pPr>
            <a:r>
              <a:rPr lang="en-US" sz="2000" dirty="0"/>
              <a:t>The time following resolution of a crisis offers an opportunity for the Peer Supporter to invite the Peer to review and reflect on the experience with the intention of learning more about themselves, their needs and what will further support them in the future.</a:t>
            </a:r>
          </a:p>
          <a:p>
            <a:pPr marL="342900" indent="-342900" algn="l">
              <a:lnSpc>
                <a:spcPct val="100000"/>
              </a:lnSpc>
              <a:buFont typeface="Arial" panose="020B0604020202020204" pitchFamily="34" charset="0"/>
              <a:buChar char="•"/>
            </a:pPr>
            <a:endParaRPr lang="en-US" sz="2000" dirty="0"/>
          </a:p>
          <a:p>
            <a:pPr marL="342900" indent="-342900" algn="l">
              <a:lnSpc>
                <a:spcPct val="100000"/>
              </a:lnSpc>
              <a:buFont typeface="Arial" panose="020B0604020202020204" pitchFamily="34" charset="0"/>
              <a:buChar char="•"/>
            </a:pPr>
            <a:r>
              <a:rPr lang="en-US" sz="2000" dirty="0"/>
              <a:t>Plan a time to discuss what happened and how to handle it next time. Did anything trigger the crisis? How was your response? Is there anything either of you can do differently next time? What worked?</a:t>
            </a:r>
          </a:p>
          <a:p>
            <a:pPr marL="342900" indent="-342900" algn="l">
              <a:lnSpc>
                <a:spcPct val="100000"/>
              </a:lnSpc>
              <a:buFont typeface="Arial" panose="020B0604020202020204" pitchFamily="34" charset="0"/>
              <a:buChar char="•"/>
            </a:pPr>
            <a:endParaRPr lang="en-US" sz="2000" dirty="0"/>
          </a:p>
          <a:p>
            <a:pPr marL="342900" indent="-342900" algn="l">
              <a:lnSpc>
                <a:spcPct val="100000"/>
              </a:lnSpc>
              <a:buFont typeface="Arial" panose="020B0604020202020204" pitchFamily="34" charset="0"/>
              <a:buChar char="•"/>
            </a:pPr>
            <a:r>
              <a:rPr lang="en-US" sz="2000" dirty="0"/>
              <a:t>Moving forward, there might be some things you both want to rediscuss regarding your relationship. </a:t>
            </a:r>
          </a:p>
          <a:p>
            <a:pPr marL="0" indent="0" algn="l">
              <a:buNone/>
            </a:pPr>
            <a:endParaRPr lang="en-US" sz="2200" dirty="0"/>
          </a:p>
        </p:txBody>
      </p:sp>
    </p:spTree>
    <p:extLst>
      <p:ext uri="{BB962C8B-B14F-4D97-AF65-F5344CB8AC3E}">
        <p14:creationId xmlns:p14="http://schemas.microsoft.com/office/powerpoint/2010/main" val="2544390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Debriefing</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21</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1" cy="3803005"/>
          </a:xfrm>
        </p:spPr>
        <p:txBody>
          <a:bodyPr/>
          <a:lstStyle/>
          <a:p>
            <a:pPr marL="571500" indent="-571500" algn="l">
              <a:buFont typeface="Arial" panose="020B0604020202020204" pitchFamily="34" charset="0"/>
              <a:buChar char="•"/>
            </a:pPr>
            <a:r>
              <a:rPr lang="en-CA" sz="2000" dirty="0"/>
              <a:t>Debriefing among colleagues/supervisor/CoP can be done after a crisis and can also be a regular practice to reflect on how the Peer Support relationship is progressing.</a:t>
            </a:r>
          </a:p>
          <a:p>
            <a:pPr marL="571500" indent="-571500" algn="l">
              <a:buFont typeface="Arial" panose="020B0604020202020204" pitchFamily="34" charset="0"/>
              <a:buChar char="•"/>
            </a:pPr>
            <a:endParaRPr lang="en-CA" sz="2000" dirty="0"/>
          </a:p>
          <a:p>
            <a:pPr marL="571500" indent="-571500" algn="l">
              <a:buFont typeface="Arial" panose="020B0604020202020204" pitchFamily="34" charset="0"/>
              <a:buChar char="•"/>
            </a:pPr>
            <a:r>
              <a:rPr lang="en-CA" sz="2000" dirty="0">
                <a:ea typeface="Calibri" panose="020F0502020204030204" pitchFamily="34" charset="0"/>
              </a:rPr>
              <a:t>E</a:t>
            </a:r>
            <a:r>
              <a:rPr lang="en-CA" sz="2000" dirty="0">
                <a:effectLst/>
                <a:ea typeface="Calibri" panose="020F0502020204030204" pitchFamily="34" charset="0"/>
              </a:rPr>
              <a:t>specially important after a crisis in order to make sure that Peer Supporters do not suffer vicarious/secondary trauma.</a:t>
            </a:r>
          </a:p>
          <a:p>
            <a:pPr marL="571500" indent="-571500" algn="l">
              <a:buFont typeface="Arial" panose="020B0604020202020204" pitchFamily="34" charset="0"/>
              <a:buChar char="•"/>
            </a:pPr>
            <a:endParaRPr lang="en-CA" sz="2000" dirty="0"/>
          </a:p>
          <a:p>
            <a:pPr marL="571500" indent="-571500" algn="l">
              <a:buFont typeface="Arial" panose="020B0604020202020204" pitchFamily="34" charset="0"/>
              <a:buChar char="•"/>
            </a:pPr>
            <a:r>
              <a:rPr lang="en-CA" sz="2000" dirty="0"/>
              <a:t>Can be done in a group setting or one-on-one. </a:t>
            </a:r>
          </a:p>
          <a:p>
            <a:pPr marL="571500" indent="-571500" algn="l">
              <a:buFont typeface="Arial" panose="020B0604020202020204" pitchFamily="34" charset="0"/>
              <a:buChar char="•"/>
            </a:pPr>
            <a:endParaRPr lang="en-CA" sz="2000" dirty="0"/>
          </a:p>
          <a:p>
            <a:pPr marL="571500" indent="-571500" algn="l">
              <a:buFont typeface="Arial" panose="020B0604020202020204" pitchFamily="34" charset="0"/>
              <a:buChar char="•"/>
            </a:pPr>
            <a:r>
              <a:rPr lang="en-CA" sz="2000" dirty="0"/>
              <a:t>Rules: make sure to keep confidential. </a:t>
            </a:r>
          </a:p>
          <a:p>
            <a:pPr marL="571500" indent="-571500" algn="l">
              <a:buFont typeface="Arial" panose="020B0604020202020204" pitchFamily="34" charset="0"/>
              <a:buChar char="•"/>
            </a:pPr>
            <a:endParaRPr lang="en-CA" sz="2000" dirty="0"/>
          </a:p>
          <a:p>
            <a:pPr marL="571500" indent="-571500" algn="l">
              <a:buFont typeface="Arial" panose="020B0604020202020204" pitchFamily="34" charset="0"/>
              <a:buChar char="•"/>
            </a:pPr>
            <a:r>
              <a:rPr lang="en-CA" sz="2000" dirty="0"/>
              <a:t>Depends on the organization’s rules. </a:t>
            </a:r>
            <a:endParaRPr lang="en-US" sz="2000" dirty="0"/>
          </a:p>
          <a:p>
            <a:pPr marL="0" indent="0" algn="l">
              <a:buNone/>
            </a:pPr>
            <a:endParaRPr lang="en-US" sz="2200" dirty="0"/>
          </a:p>
        </p:txBody>
      </p:sp>
    </p:spTree>
    <p:extLst>
      <p:ext uri="{BB962C8B-B14F-4D97-AF65-F5344CB8AC3E}">
        <p14:creationId xmlns:p14="http://schemas.microsoft.com/office/powerpoint/2010/main" val="3036726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7352778" y="-5061"/>
            <a:ext cx="4862684"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b="1" dirty="0"/>
              <a:t>For Next Time</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11 – Crisis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22</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59" y="1640910"/>
            <a:ext cx="7439885" cy="4383463"/>
          </a:xfrm>
        </p:spPr>
        <p:txBody>
          <a:bodyPr/>
          <a:lstStyle/>
          <a:p>
            <a:pPr>
              <a:lnSpc>
                <a:spcPct val="100000"/>
              </a:lnSpc>
              <a:spcAft>
                <a:spcPts val="600"/>
              </a:spcAft>
            </a:pPr>
            <a:r>
              <a:rPr lang="en-CA" sz="2000" b="1" dirty="0">
                <a:effectLst/>
                <a:latin typeface="IvyPresto Text" panose="020B0404020101010102"/>
                <a:ea typeface="Times New Roman" panose="02020603050405020304" pitchFamily="18" charset="0"/>
              </a:rPr>
              <a:t>Complete Your Second Check Self-Evaluation:</a:t>
            </a:r>
            <a:endParaRPr lang="en-CA" sz="2000" dirty="0">
              <a:effectLst/>
              <a:latin typeface="IvyPresto Text" panose="020B0404020101010102"/>
              <a:ea typeface="Times New Roman" panose="02020603050405020304" pitchFamily="18" charset="0"/>
            </a:endParaRPr>
          </a:p>
          <a:p>
            <a:pPr>
              <a:lnSpc>
                <a:spcPct val="100000"/>
              </a:lnSpc>
              <a:spcAft>
                <a:spcPts val="600"/>
              </a:spcAft>
            </a:pPr>
            <a:r>
              <a:rPr lang="en-CA" sz="2000" dirty="0">
                <a:effectLst/>
                <a:latin typeface="IvyPresto Text" panose="020B0404020101010102"/>
                <a:ea typeface="Times New Roman" panose="02020603050405020304" pitchFamily="18" charset="0"/>
              </a:rPr>
              <a:t>Using the link provided in the Module 11 Handbook, </a:t>
            </a:r>
            <a:r>
              <a:rPr lang="en-CA" sz="2000" dirty="0">
                <a:latin typeface="IvyPresto Text" panose="020B0404020101010102"/>
                <a:ea typeface="Times New Roman" panose="02020603050405020304" pitchFamily="18" charset="0"/>
              </a:rPr>
              <a:t>s</a:t>
            </a:r>
            <a:r>
              <a:rPr lang="en-CA" sz="2000" dirty="0">
                <a:effectLst/>
                <a:latin typeface="IvyPresto Text" panose="020B0404020101010102"/>
                <a:ea typeface="Times New Roman" panose="02020603050405020304" pitchFamily="18" charset="0"/>
              </a:rPr>
              <a:t>elf-reflect and self-evaluate your work in the training so far. </a:t>
            </a:r>
          </a:p>
          <a:p>
            <a:pPr>
              <a:lnSpc>
                <a:spcPct val="100000"/>
              </a:lnSpc>
              <a:spcAft>
                <a:spcPts val="600"/>
              </a:spcAft>
            </a:pPr>
            <a:r>
              <a:rPr lang="en-CA" sz="2000" dirty="0">
                <a:effectLst/>
                <a:latin typeface="IvyPresto Text" panose="020B0404020101010102"/>
                <a:ea typeface="Times New Roman" panose="02020603050405020304" pitchFamily="18" charset="0"/>
              </a:rPr>
              <a:t>For the second-check evaluation, you will reflect on the following criteria: Attendance/Punctuality, Participation, Homework Timeliness, Homework Content, the Four </a:t>
            </a:r>
            <a:r>
              <a:rPr lang="en-CA" sz="2000" dirty="0">
                <a:latin typeface="IvyPresto Text" panose="020B0404020101010102"/>
                <a:ea typeface="Times New Roman" panose="02020603050405020304" pitchFamily="18" charset="0"/>
              </a:rPr>
              <a:t>C</a:t>
            </a:r>
            <a:r>
              <a:rPr lang="en-CA" sz="2000" dirty="0">
                <a:effectLst/>
                <a:latin typeface="IvyPresto Text" panose="020B0404020101010102"/>
                <a:ea typeface="Times New Roman" panose="02020603050405020304" pitchFamily="18" charset="0"/>
              </a:rPr>
              <a:t>ornerstones, Listening, Sharing, and Skills Practice. </a:t>
            </a:r>
          </a:p>
          <a:p>
            <a:pPr>
              <a:lnSpc>
                <a:spcPct val="100000"/>
              </a:lnSpc>
            </a:pPr>
            <a:r>
              <a:rPr lang="en-CA" sz="2000" dirty="0">
                <a:effectLst/>
                <a:latin typeface="IvyPresto Text" panose="020B0404020101010102"/>
                <a:ea typeface="Times New Roman" panose="02020603050405020304" pitchFamily="18" charset="0"/>
              </a:rPr>
              <a:t> </a:t>
            </a:r>
            <a:endParaRPr lang="en-US" sz="2000" dirty="0">
              <a:latin typeface="IvyPresto Text" panose="020B0404020101010102"/>
            </a:endParaRPr>
          </a:p>
          <a:p>
            <a:pPr marL="0" indent="0">
              <a:lnSpc>
                <a:spcPct val="100000"/>
              </a:lnSpc>
              <a:buNone/>
            </a:pPr>
            <a:r>
              <a:rPr lang="en-US" sz="2000" dirty="0">
                <a:latin typeface="IvyPresto Text" panose="020B0404020101010102"/>
              </a:rPr>
              <a:t>Next session, we will be talking about Trauma-informed Care and Being Suicide Informed. You will not be required to share your experiences with these topics. </a:t>
            </a:r>
          </a:p>
        </p:txBody>
      </p:sp>
    </p:spTree>
    <p:extLst>
      <p:ext uri="{BB962C8B-B14F-4D97-AF65-F5344CB8AC3E}">
        <p14:creationId xmlns:p14="http://schemas.microsoft.com/office/powerpoint/2010/main" val="487653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20872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dirty="0"/>
              <a:t>Crisis Response</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dirty="0"/>
              <a:t>Module 11</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January 28, 2025</a:t>
            </a:fld>
            <a:endParaRPr lang="en-US" dirty="0"/>
          </a:p>
        </p:txBody>
      </p:sp>
    </p:spTree>
    <p:extLst>
      <p:ext uri="{BB962C8B-B14F-4D97-AF65-F5344CB8AC3E}">
        <p14:creationId xmlns:p14="http://schemas.microsoft.com/office/powerpoint/2010/main" val="273593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3B2D81"/>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38280"/>
            <a:ext cx="11353281" cy="3923693"/>
          </a:xfrm>
        </p:spPr>
        <p:txBody>
          <a:bodyPr/>
          <a:lstStyle/>
          <a:p>
            <a:pPr>
              <a:lnSpc>
                <a:spcPct val="100000"/>
              </a:lnSpc>
            </a:pPr>
            <a:r>
              <a:rPr lang="en-US" sz="1800" dirty="0"/>
              <a:t>I am speaking to you today from Toronto. Toronto is in the 'Dish With One Spoon Territory’.  The Dish With One Spoon is a treaty between the Anishinaabe, </a:t>
            </a:r>
            <a:r>
              <a:rPr lang="en-US" sz="1800" dirty="0" err="1"/>
              <a:t>Mississaugas</a:t>
            </a:r>
            <a:r>
              <a:rPr lang="en-US" sz="1800" dirty="0"/>
              <a:t> and Haudenosaunee that bound them to share the territory and protect the land. Subsequent Indigenous Nations and peoples, Europeans and all newcomers have been invited into this treaty in the spirit of peace, friendship and respect.</a:t>
            </a:r>
            <a:br>
              <a:rPr lang="en-US" sz="1800" dirty="0"/>
            </a:br>
            <a:endParaRPr lang="en-US" sz="1800" dirty="0"/>
          </a:p>
          <a:p>
            <a:pPr>
              <a:lnSpc>
                <a:spcPct val="100000"/>
              </a:lnSpc>
            </a:pPr>
            <a:r>
              <a:rPr lang="en-US" sz="1800" dirty="0"/>
              <a:t>The "Dish", or sometimes it is called the "Bowl", represents what is now southern Ontario, from the Great Lakes to Quebec and from Lake Simcoe into the United States. *We all eat out of the Dish, all of us that share this territory, with only one spoon. That means we have to share the responsibility of ensuring the dish is never empty, which includes taking care of the land and the creatures we share it with. Importantly, there are no knives at the table, representing that we must keep the peace. </a:t>
            </a:r>
            <a:br>
              <a:rPr lang="en-US" sz="1800" dirty="0"/>
            </a:br>
            <a:br>
              <a:rPr lang="en-US" sz="1800" dirty="0"/>
            </a:br>
            <a:r>
              <a:rPr lang="en-US" sz="1800" dirty="0"/>
              <a:t>We want to acknowledge and respect all Indigenous people who don’t live in their traditional territories but have made a home in different parts of Ontario and have brought their culture with them.</a:t>
            </a:r>
          </a:p>
        </p:txBody>
      </p:sp>
    </p:spTree>
    <p:extLst>
      <p:ext uri="{BB962C8B-B14F-4D97-AF65-F5344CB8AC3E}">
        <p14:creationId xmlns:p14="http://schemas.microsoft.com/office/powerpoint/2010/main" val="341061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31815"/>
          </a:xfrm>
        </p:spPr>
        <p:txBody>
          <a:bodyPr/>
          <a:lstStyle/>
          <a:p>
            <a:r>
              <a:rPr lang="en-US" dirty="0"/>
              <a:t>Module 11 – Crisis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108366" y="2664866"/>
            <a:ext cx="3671375" cy="3858533"/>
          </a:xfrm>
        </p:spPr>
        <p:txBody>
          <a:bodyPr/>
          <a:lstStyle/>
          <a:p>
            <a:pPr marL="0" indent="0" algn="l">
              <a:buNone/>
            </a:pPr>
            <a:r>
              <a:rPr lang="en-US" sz="2000" dirty="0">
                <a:latin typeface="+mj-lt"/>
              </a:rPr>
              <a:t>What is your name? </a:t>
            </a:r>
          </a:p>
          <a:p>
            <a:pPr marL="0" indent="0" algn="l">
              <a:buNone/>
            </a:pPr>
            <a:endParaRPr lang="en-US" sz="2000" dirty="0">
              <a:latin typeface="+mj-lt"/>
            </a:endParaRPr>
          </a:p>
          <a:p>
            <a:pPr marL="0" indent="0" algn="l">
              <a:buNone/>
            </a:pPr>
            <a:r>
              <a:rPr lang="en-US" sz="2000" dirty="0">
                <a:latin typeface="+mj-lt"/>
              </a:rPr>
              <a:t>How are you feeling today?</a:t>
            </a:r>
          </a:p>
          <a:p>
            <a:pPr marL="0" indent="0" algn="l">
              <a:buNone/>
            </a:pPr>
            <a:r>
              <a:rPr lang="en-US" sz="2000" dirty="0">
                <a:latin typeface="+mj-lt"/>
              </a:rPr>
              <a:t>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46002007-9C49-5020-71E7-1DBA039ACEB6}"/>
              </a:ext>
            </a:extLst>
          </p:cNvPr>
          <p:cNvSpPr>
            <a:spLocks noGrp="1"/>
          </p:cNvSpPr>
          <p:nvPr>
            <p:ph type="title"/>
          </p:nvPr>
        </p:nvSpPr>
        <p:spPr>
          <a:xfrm>
            <a:off x="426460" y="814748"/>
            <a:ext cx="7681906" cy="513659"/>
          </a:xfrm>
        </p:spPr>
        <p:txBody>
          <a:bodyPr/>
          <a:lstStyle/>
          <a:p>
            <a:r>
              <a:rPr lang="en-US" dirty="0"/>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6</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08603"/>
            <a:ext cx="11353281" cy="3856619"/>
          </a:xfrm>
        </p:spPr>
        <p:txBody>
          <a:bodyPr/>
          <a:lstStyle/>
          <a:p>
            <a:pPr marL="0" marR="0" indent="0">
              <a:lnSpc>
                <a:spcPct val="100000"/>
              </a:lnSpc>
              <a:spcBef>
                <a:spcPts val="0"/>
              </a:spcBef>
              <a:buNone/>
            </a:pPr>
            <a:r>
              <a:rPr lang="en-US" sz="2000" dirty="0">
                <a:effectLst/>
                <a:latin typeface="IvyPresto Text" panose="020B0404020101010102"/>
                <a:ea typeface="Calibri" panose="020F0502020204030204" pitchFamily="34" charset="0"/>
                <a:cs typeface="Times New Roman" panose="02020603050405020304" pitchFamily="18" charset="0"/>
              </a:rPr>
              <a:t>In Module 11 we will be discussing crisis response. In an ideal world, we wouldn’t require this module, but unfortunately, crises do emerge, and the best way to respond to them is with preparation. </a:t>
            </a:r>
          </a:p>
          <a:p>
            <a:pPr marL="0" marR="0" indent="0">
              <a:lnSpc>
                <a:spcPct val="100000"/>
              </a:lnSpc>
              <a:spcBef>
                <a:spcPts val="0"/>
              </a:spcBef>
              <a:buNone/>
            </a:pPr>
            <a:endParaRPr lang="en-US" sz="2000" dirty="0">
              <a:effectLst/>
              <a:latin typeface="IvyPresto Text" panose="020B0404020101010102"/>
              <a:ea typeface="Calibri" panose="020F0502020204030204" pitchFamily="34" charset="0"/>
              <a:cs typeface="Times New Roman" panose="02020603050405020304" pitchFamily="18" charset="0"/>
            </a:endParaRPr>
          </a:p>
          <a:p>
            <a:pPr marL="0" marR="0" indent="0">
              <a:lnSpc>
                <a:spcPct val="100000"/>
              </a:lnSpc>
              <a:spcBef>
                <a:spcPts val="0"/>
              </a:spcBef>
              <a:buNone/>
            </a:pPr>
            <a:r>
              <a:rPr lang="en-US" sz="2000" dirty="0">
                <a:effectLst/>
                <a:latin typeface="IvyPresto Text" panose="020B0404020101010102"/>
                <a:ea typeface="Calibri" panose="020F0502020204030204" pitchFamily="34" charset="0"/>
                <a:cs typeface="Times New Roman" panose="02020603050405020304" pitchFamily="18" charset="0"/>
              </a:rPr>
              <a:t>In this module, we will talk about recognizing the signs of an emerging crisis and responding to it. We also acknowledge that crises can be very emotional experiences that require debriefing. In a debrief, we can process what happened and what we’ve learned to apply to a future situation. </a:t>
            </a:r>
          </a:p>
          <a:p>
            <a:endParaRPr lang="en-US" dirty="0"/>
          </a:p>
        </p:txBody>
      </p:sp>
    </p:spTree>
    <p:extLst>
      <p:ext uri="{BB962C8B-B14F-4D97-AF65-F5344CB8AC3E}">
        <p14:creationId xmlns:p14="http://schemas.microsoft.com/office/powerpoint/2010/main" val="1568370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513659"/>
          </a:xfrm>
        </p:spPr>
        <p:txBody>
          <a:bodyPr/>
          <a:lstStyle/>
          <a:p>
            <a:r>
              <a:rPr lang="en-US" dirty="0"/>
              <a:t>Module 11 – Crisis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1" y="1808603"/>
            <a:ext cx="11353282" cy="4532233"/>
          </a:xfrm>
        </p:spPr>
        <p:txBody>
          <a:bodyPr/>
          <a:lstStyle/>
          <a:p>
            <a:pPr marL="0" indent="0">
              <a:buNone/>
            </a:pPr>
            <a:r>
              <a:rPr lang="en-US" sz="2000" dirty="0">
                <a:solidFill>
                  <a:schemeClr val="tx1">
                    <a:lumMod val="85000"/>
                    <a:lumOff val="15000"/>
                  </a:schemeClr>
                </a:solidFill>
                <a:latin typeface="IvyPresto Text" panose="020B0404020101010102"/>
              </a:rPr>
              <a:t>Through the successful completion of Module 11 you will have the skills and knowledge to:</a:t>
            </a:r>
          </a:p>
          <a:p>
            <a:pPr marL="0" indent="0">
              <a:buNone/>
            </a:pPr>
            <a:endParaRPr lang="en-US" sz="2000" dirty="0">
              <a:solidFill>
                <a:schemeClr val="tx1">
                  <a:lumMod val="85000"/>
                  <a:lumOff val="15000"/>
                </a:schemeClr>
              </a:solidFill>
              <a:latin typeface="IvyPresto Text" panose="020B0404020101010102"/>
            </a:endParaRPr>
          </a:p>
          <a:p>
            <a:pPr marL="457200" indent="-457200">
              <a:lnSpc>
                <a:spcPct val="100000"/>
              </a:lnSpc>
              <a:spcAft>
                <a:spcPts val="1200"/>
              </a:spcAft>
              <a:buAutoNum type="arabicPeriod"/>
            </a:pPr>
            <a:r>
              <a:rPr lang="en-US" sz="2000" dirty="0">
                <a:solidFill>
                  <a:schemeClr val="tx1">
                    <a:lumMod val="85000"/>
                    <a:lumOff val="15000"/>
                  </a:schemeClr>
                </a:solidFill>
                <a:latin typeface="IvyPresto Text" panose="020B0404020101010102"/>
              </a:rPr>
              <a:t>Recognize a potential crisis. Put plans in place that prevent crises from occurring. </a:t>
            </a:r>
          </a:p>
          <a:p>
            <a:pPr marL="457200" indent="-457200">
              <a:lnSpc>
                <a:spcPct val="100000"/>
              </a:lnSpc>
              <a:spcAft>
                <a:spcPts val="1200"/>
              </a:spcAft>
              <a:buAutoNum type="arabicPeriod"/>
            </a:pPr>
            <a:r>
              <a:rPr lang="en-US" sz="2000" dirty="0">
                <a:solidFill>
                  <a:schemeClr val="tx1">
                    <a:lumMod val="85000"/>
                    <a:lumOff val="15000"/>
                  </a:schemeClr>
                </a:solidFill>
                <a:latin typeface="IvyPresto Text" panose="020B0404020101010102"/>
              </a:rPr>
              <a:t>Respond—not react—to a crisis.</a:t>
            </a:r>
          </a:p>
          <a:p>
            <a:pPr marL="457200" indent="-457200">
              <a:lnSpc>
                <a:spcPct val="100000"/>
              </a:lnSpc>
              <a:spcAft>
                <a:spcPts val="1200"/>
              </a:spcAft>
              <a:buAutoNum type="arabicPeriod"/>
            </a:pPr>
            <a:r>
              <a:rPr lang="en-US" sz="2000" dirty="0">
                <a:solidFill>
                  <a:schemeClr val="tx1">
                    <a:lumMod val="85000"/>
                    <a:lumOff val="15000"/>
                  </a:schemeClr>
                </a:solidFill>
                <a:latin typeface="IvyPresto Text" panose="020B0404020101010102"/>
              </a:rPr>
              <a:t>Debrief following a crisis in order to create a stronger Peer relationship moving forward.  </a:t>
            </a:r>
          </a:p>
        </p:txBody>
      </p:sp>
    </p:spTree>
    <p:extLst>
      <p:ext uri="{BB962C8B-B14F-4D97-AF65-F5344CB8AC3E}">
        <p14:creationId xmlns:p14="http://schemas.microsoft.com/office/powerpoint/2010/main" val="3501897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Resolving Conflict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8</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147108"/>
            <a:ext cx="11348782" cy="3351818"/>
          </a:xfrm>
        </p:spPr>
        <p:txBody>
          <a:bodyPr/>
          <a:lstStyle/>
          <a:p>
            <a:pPr marL="0" indent="0" algn="l">
              <a:buNone/>
            </a:pPr>
            <a:r>
              <a:rPr lang="en-US" sz="2000" dirty="0"/>
              <a:t>Resolving Conflict is supporting a Peer or Peers in settling or finding a solution to a serious disagreement. A serious disagreement may be an argument, a prolonged struggle, or an incompatibility between opinions or principles. </a:t>
            </a:r>
            <a:br>
              <a:rPr lang="en-US" sz="2000" dirty="0"/>
            </a:br>
            <a:endParaRPr lang="en-US" sz="2000" dirty="0"/>
          </a:p>
          <a:p>
            <a:pPr marL="0" indent="0" algn="l">
              <a:buNone/>
            </a:pPr>
            <a:r>
              <a:rPr lang="en-US" sz="2000" dirty="0"/>
              <a:t>Examples of how interactions reach the point of conflict include continual boundary crossing, repeated unsuccessful attempts at resolution, and avoidance of the issue. </a:t>
            </a:r>
            <a:endParaRPr lang="en-CA" sz="2000" dirty="0"/>
          </a:p>
        </p:txBody>
      </p:sp>
    </p:spTree>
    <p:extLst>
      <p:ext uri="{BB962C8B-B14F-4D97-AF65-F5344CB8AC3E}">
        <p14:creationId xmlns:p14="http://schemas.microsoft.com/office/powerpoint/2010/main" val="3728850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b="1" dirty="0"/>
              <a:t>Steps for Resolving Conflict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480196"/>
          </a:xfrm>
        </p:spPr>
        <p:txBody>
          <a:bodyPr/>
          <a:lstStyle/>
          <a:p>
            <a:r>
              <a:rPr lang="en-US" dirty="0"/>
              <a:t>Module 11 – Crisis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9</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2901183"/>
          </a:xfrm>
        </p:spPr>
        <p:txBody>
          <a:bodyPr/>
          <a:lstStyle/>
          <a:p>
            <a:pPr marL="457200" indent="-457200" algn="l">
              <a:lnSpc>
                <a:spcPct val="100000"/>
              </a:lnSpc>
              <a:spcAft>
                <a:spcPts val="1200"/>
              </a:spcAft>
              <a:buFont typeface="+mj-lt"/>
              <a:buAutoNum type="arabicPeriod"/>
            </a:pPr>
            <a:r>
              <a:rPr lang="en-US" sz="2000" dirty="0"/>
              <a:t>Acknowledging the Disagreement involves openly identifying the conflict, recognizing the Peer’s position, as well as sharing your or the other person’s position.</a:t>
            </a:r>
          </a:p>
          <a:p>
            <a:pPr marL="457200" indent="-457200" algn="l">
              <a:lnSpc>
                <a:spcPct val="100000"/>
              </a:lnSpc>
              <a:spcAft>
                <a:spcPts val="1200"/>
              </a:spcAft>
              <a:buFont typeface="+mj-lt"/>
              <a:buAutoNum type="arabicPeriod"/>
            </a:pPr>
            <a:r>
              <a:rPr lang="en-US" sz="2000" dirty="0"/>
              <a:t>Exploring Possible Solutions involves identifying shared interests and brainstorming possible solutions to which both parties can agree. (collaboration vs. competition – move away from the language of winning)</a:t>
            </a:r>
          </a:p>
          <a:p>
            <a:pPr marL="457200" indent="-457200" algn="l">
              <a:lnSpc>
                <a:spcPct val="100000"/>
              </a:lnSpc>
              <a:spcAft>
                <a:spcPts val="1200"/>
              </a:spcAft>
              <a:buFont typeface="+mj-lt"/>
              <a:buAutoNum type="arabicPeriod"/>
            </a:pPr>
            <a:r>
              <a:rPr lang="en-US" sz="2000" dirty="0"/>
              <a:t>Determining the Best Solution is working together as much as possible to decide on a course of action that is in the best interests of the conflicted parties.</a:t>
            </a:r>
          </a:p>
        </p:txBody>
      </p:sp>
    </p:spTree>
    <p:extLst>
      <p:ext uri="{BB962C8B-B14F-4D97-AF65-F5344CB8AC3E}">
        <p14:creationId xmlns:p14="http://schemas.microsoft.com/office/powerpoint/2010/main" val="1111089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21BC5F-C7FF-4130-9B2B-C08052FD961B}">
  <ds:schemaRefs>
    <ds:schemaRef ds:uri="http://schemas.microsoft.com/sharepoint/v3/contenttype/forms"/>
  </ds:schemaRefs>
</ds:datastoreItem>
</file>

<file path=customXml/itemProps2.xml><?xml version="1.0" encoding="utf-8"?>
<ds:datastoreItem xmlns:ds="http://schemas.openxmlformats.org/officeDocument/2006/customXml" ds:itemID="{F695A95A-6EE2-4A7B-ADF5-94B9C25B8496}">
  <ds:schemaRefs>
    <ds:schemaRef ds:uri="http://purl.org/dc/dcmitype/"/>
    <ds:schemaRef ds:uri="http://schemas.openxmlformats.org/package/2006/metadata/core-properties"/>
    <ds:schemaRef ds:uri="http://purl.org/dc/elements/1.1/"/>
    <ds:schemaRef ds:uri="http://purl.org/dc/terms/"/>
    <ds:schemaRef ds:uri="http://schemas.microsoft.com/office/infopath/2007/PartnerControls"/>
    <ds:schemaRef ds:uri="http://www.w3.org/XML/1998/namespace"/>
    <ds:schemaRef ds:uri="http://schemas.microsoft.com/office/2006/documentManagement/types"/>
    <ds:schemaRef ds:uri="0ec5c850-d167-47b1-9816-f7dea4e6d71f"/>
    <ds:schemaRef ds:uri="55c4c3e0-b5a6-4d17-8208-23131be646c2"/>
    <ds:schemaRef ds:uri="http://schemas.microsoft.com/office/2006/metadata/properties"/>
  </ds:schemaRefs>
</ds:datastoreItem>
</file>

<file path=customXml/itemProps3.xml><?xml version="1.0" encoding="utf-8"?>
<ds:datastoreItem xmlns:ds="http://schemas.openxmlformats.org/officeDocument/2006/customXml" ds:itemID="{1BD46B32-3CD3-4F53-8F32-8282A1C94E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14869</TotalTime>
  <Words>3486</Words>
  <Application>Microsoft Office PowerPoint</Application>
  <PresentationFormat>Widescreen</PresentationFormat>
  <Paragraphs>300</Paragraphs>
  <Slides>23</Slides>
  <Notes>23</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23</vt:i4>
      </vt:variant>
    </vt:vector>
  </HeadingPairs>
  <TitlesOfParts>
    <vt:vector size="39" baseType="lpstr">
      <vt:lpstr>Aptos</vt:lpstr>
      <vt:lpstr>Arial</vt:lpstr>
      <vt:lpstr>Calibri</vt:lpstr>
      <vt:lpstr>Calibri Light</vt:lpstr>
      <vt:lpstr>IvyPresto Display</vt:lpstr>
      <vt:lpstr>IvyPresto Display SemiBold</vt:lpstr>
      <vt:lpstr>IvyPresto Text</vt:lpstr>
      <vt:lpstr>MuktaMahee ExtraLight</vt:lpstr>
      <vt:lpstr>MuktaMahee Light</vt:lpstr>
      <vt:lpstr>MuktaMahee Medium</vt:lpstr>
      <vt:lpstr>MuktaMahee Regular</vt:lpstr>
      <vt:lpstr>Segoe UI</vt:lpstr>
      <vt:lpstr>Times New Roman</vt:lpstr>
      <vt:lpstr>Verdana</vt:lpstr>
      <vt:lpstr>Office Theme</vt:lpstr>
      <vt:lpstr>1_Office Theme</vt:lpstr>
      <vt:lpstr>Housekeeping</vt:lpstr>
      <vt:lpstr>Expectations</vt:lpstr>
      <vt:lpstr>Crisis Response</vt:lpstr>
      <vt:lpstr>Land Acknowledgement</vt:lpstr>
      <vt:lpstr>Icebreaker Activity</vt:lpstr>
      <vt:lpstr>Module Overview</vt:lpstr>
      <vt:lpstr>Learning Objectives</vt:lpstr>
      <vt:lpstr>Resolving Conflict</vt:lpstr>
      <vt:lpstr>Steps for Resolving Conflict</vt:lpstr>
      <vt:lpstr>Addressing Crises</vt:lpstr>
      <vt:lpstr>Preparing Yourself</vt:lpstr>
      <vt:lpstr>Helping Your Peer Prepare</vt:lpstr>
      <vt:lpstr>Creating a Crisis Plan</vt:lpstr>
      <vt:lpstr>Small Group Discussion</vt:lpstr>
      <vt:lpstr>Responding to a Crisis</vt:lpstr>
      <vt:lpstr>Responding to a Crisis</vt:lpstr>
      <vt:lpstr>Responding to a Crisis</vt:lpstr>
      <vt:lpstr>Canada’s Crisis Line</vt:lpstr>
      <vt:lpstr>Fight-Flight-Freeze-Fawn</vt:lpstr>
      <vt:lpstr>Reflecting on the Experience</vt:lpstr>
      <vt:lpstr>Debriefing</vt:lpstr>
      <vt:lpstr>For Next Time</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Housekeeping</dc:title>
  <dc:creator>Kiki Chang</dc:creator>
  <cp:lastModifiedBy>Karin Thoms</cp:lastModifiedBy>
  <cp:revision>167</cp:revision>
  <cp:lastPrinted>2023-01-16T06:38:46Z</cp:lastPrinted>
  <dcterms:created xsi:type="dcterms:W3CDTF">2023-01-01T00:36:40Z</dcterms:created>
  <dcterms:modified xsi:type="dcterms:W3CDTF">2025-01-28T19:42:26Z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0x0101009F90AADE53214F4BBEB5AFA0C3321DC6</vt:lpwstr>
  </property>
  <property fmtid="{D5CDD505-2E9C-101B-9397-08002B2CF9AE}" pid="3" name="Order">
    <vt:r8>125800</vt:r8>
  </property>
  <property fmtid="{D5CDD505-2E9C-101B-9397-08002B2CF9AE}" pid="4" name="TriggerFlowInfo">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ies>
</file>